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0" r:id="rId4"/>
    <p:sldId id="266" r:id="rId5"/>
    <p:sldId id="269" r:id="rId6"/>
    <p:sldId id="258" r:id="rId7"/>
    <p:sldId id="268" r:id="rId8"/>
    <p:sldId id="260" r:id="rId9"/>
    <p:sldId id="265" r:id="rId10"/>
    <p:sldId id="259" r:id="rId11"/>
    <p:sldId id="261" r:id="rId12"/>
    <p:sldId id="264" r:id="rId13"/>
    <p:sldId id="267"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rik Brogren" initials="HB" lastIdx="1" clrIdx="0">
    <p:extLst>
      <p:ext uri="{19B8F6BF-5375-455C-9EA6-DF929625EA0E}">
        <p15:presenceInfo xmlns:p15="http://schemas.microsoft.com/office/powerpoint/2012/main" userId="0758ff961c823a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56"/>
    <p:restoredTop sz="95840"/>
  </p:normalViewPr>
  <p:slideViewPr>
    <p:cSldViewPr snapToGrid="0" snapToObjects="1">
      <p:cViewPr varScale="1">
        <p:scale>
          <a:sx n="114" d="100"/>
          <a:sy n="114" d="100"/>
        </p:scale>
        <p:origin x="23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4-29T17:56:11.974" idx="1">
    <p:pos x="10" y="10"/>
    <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da-DK"/>
              <a:t>Klik for at redigere titeltypografien i masteren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11/13/21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‹nr.›</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ncho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da-DK"/>
              <a:t>Klik for at redigere titeltypografien i masteren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48A87A34-81AB-432B-8DAE-1953F412C126}" type="datetimeFigureOut">
              <a:rPr lang="en-US" dirty="0"/>
              <a:t>11/13/21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1447191" y="2824269"/>
            <a:ext cx="4645152" cy="264445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412362" y="2821491"/>
            <a:ext cx="4645152" cy="2637371"/>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11/13/21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da-DK"/>
              <a:t>Klik for at redigere titeltypografien i masteren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48A87A34-81AB-432B-8DAE-1953F412C126}" type="datetimeFigureOut">
              <a:rPr lang="en-US" dirty="0"/>
              <a:t>11/13/21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11/13/21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11/13/21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‹nr.›</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hyperlink" Target="http://vitilevure-danstar.com/eng/2_fermentation/fiche_produit_vitilactic_starter_bl_01.pdf"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2" Type="http://schemas.openxmlformats.org/officeDocument/2006/relationships/hyperlink" Target="https://vinosigns.dk/wp-content/uploads/2020/03/C.-H.-Brogren-Analyser-Del-2-Vinpressen_2020_1_pp22-26.pdf.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amazon.com/Sekt-Schaum-und-Perlwein/dp/3800164124/ref=sr_1_1?dchild=1&amp;keywords=Sekt+Perlwein&amp;qid=1619736608&amp;s=books&amp;sr=1-1" TargetMode="External"/><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hyperlink" Target="https://www.amazon.com/Gerhard-Troost/e/B0045582TM?ref=sr_ntt_srch_lnk_1&amp;qid=1619736608&amp;sr=1-1" TargetMode="External"/><Relationship Id="rId4" Type="http://schemas.openxmlformats.org/officeDocument/2006/relationships/hyperlink" Target="https://www.amazon.com/Hans-Peter-Bach/e/B00455R5LS?ref=sr_ntt_srch_lnk_1&amp;qid=1619736608&amp;sr=1-1"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google.dk/url?sa=t&amp;rct=j&amp;q=&amp;esrc=s&amp;source=web&amp;cd=&amp;ved=2ahUKEwiJreL_maPwAhXisosKHaBlDocQFjAGegQIBhAD&amp;url=https%3A%2F%2Fwww.traubenshow.de%2Finformationen-zu-rebsorten%2Fertragsrebsorten-auswahl-in-deutschland-a-z%2F266-s%2Fsouvignier-gris&amp;usg=AOvVaw02bnDlBvKUT6-5aaqr6uiZ" TargetMode="External"/><Relationship Id="rId3" Type="http://schemas.openxmlformats.org/officeDocument/2006/relationships/hyperlink" Target="https://www.julius-kuehn.de/media/Veroeffentlichungen/Flyer/Rebsorte-Felicia_.pdf" TargetMode="External"/><Relationship Id="rId7" Type="http://schemas.openxmlformats.org/officeDocument/2006/relationships/hyperlink" Target="https://piwi-international.de/wp-content/uploads/2020/04/2020_Maerz_Neue-Sorten-im-Vergleich-ddw.pdf" TargetMode="External"/><Relationship Id="rId2" Type="http://schemas.openxmlformats.org/officeDocument/2006/relationships/hyperlink" Target="https://www.julius-kuehn.de/media/Veroeffentlichungen/Flyer/Rebsorte-Villaris_.pdf" TargetMode="External"/><Relationship Id="rId1" Type="http://schemas.openxmlformats.org/officeDocument/2006/relationships/slideLayout" Target="../slideLayouts/slideLayout2.xml"/><Relationship Id="rId6" Type="http://schemas.openxmlformats.org/officeDocument/2006/relationships/hyperlink" Target="https://www.traubenshow.de/informationen-zu-rebsorten/ertragsrebsorten-auswahl-in-deutschland-a-z/521-s/sauvignac/2770-sauvignac-pilztolerant-frueher-vb-cal-604" TargetMode="External"/><Relationship Id="rId5" Type="http://schemas.openxmlformats.org/officeDocument/2006/relationships/hyperlink" Target="Datenblatt-Riesel.pdf" TargetMode="External"/><Relationship Id="rId4" Type="http://schemas.openxmlformats.org/officeDocument/2006/relationships/hyperlink" Target="https://www.traubenshow.de/images/stories/Calardis_blanc_Bilder/Rebsorte-Calardisblanc_Gf.1993-22-6_.pdf" TargetMode="External"/><Relationship Id="rId9" Type="http://schemas.openxmlformats.org/officeDocument/2006/relationships/hyperlink" Target="https://piwi-international.de/en/about-piwi/piwi-grapes/"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fruit.webhosting.cals.wisc.edu/wp-content/uploads/sites/36/2016/03/FruitRipeningProfiles.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s://www.accuvin.com/wp-content/uploads/2015/04/Monitoring-Acids-and-pH-in-Winemaking.pdf" TargetMode="External"/><Relationship Id="rId4" Type="http://schemas.openxmlformats.org/officeDocument/2006/relationships/hyperlink" Target="https://www.accuvin.com/wp-content/uploads/2015/04/Malolactic-Fermentation.pdf" TargetMode="External"/></Relationships>
</file>

<file path=ppt/slides/_rels/slide5.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5.png"/><Relationship Id="rId7" Type="http://schemas.openxmlformats.org/officeDocument/2006/relationships/hyperlink" Target="https://fruit.webhosting.cals.wisc.edu/wp-content/uploads/sites/36/2016/03/FruitRipeningProfiles.pdf"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cdn.ymaws.com/www.mngrapes.org/resource/resmgr/Growing_Grapes_in_MN_Best_Practices/Chapters/Ch_15_Grape_Maturation.pdf"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scottlab.com/content/files/Documents/Handbooks/SparklingHandbook1819.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7C67D-F5AE-6D40-8DA5-111A714A261A}"/>
              </a:ext>
            </a:extLst>
          </p:cNvPr>
          <p:cNvSpPr>
            <a:spLocks noGrp="1"/>
          </p:cNvSpPr>
          <p:nvPr>
            <p:ph type="ctrTitle"/>
          </p:nvPr>
        </p:nvSpPr>
        <p:spPr>
          <a:xfrm>
            <a:off x="1671639" y="802298"/>
            <a:ext cx="9383214" cy="2541431"/>
          </a:xfrm>
        </p:spPr>
        <p:txBody>
          <a:bodyPr>
            <a:normAutofit/>
          </a:bodyPr>
          <a:lstStyle/>
          <a:p>
            <a:r>
              <a:rPr lang="da-DK" sz="4400" dirty="0"/>
              <a:t>Malolaktisk Gæring af sure grundvine til Mousserende  </a:t>
            </a:r>
            <a:r>
              <a:rPr lang="da-DK" sz="4400" dirty="0" err="1"/>
              <a:t>VinfremstillinG</a:t>
            </a:r>
            <a:endParaRPr lang="da-DK" dirty="0"/>
          </a:p>
        </p:txBody>
      </p:sp>
      <p:sp>
        <p:nvSpPr>
          <p:cNvPr id="3" name="Undertitel 2">
            <a:extLst>
              <a:ext uri="{FF2B5EF4-FFF2-40B4-BE49-F238E27FC236}">
                <a16:creationId xmlns:a16="http://schemas.microsoft.com/office/drawing/2014/main" id="{BFBB23C7-F1A3-404C-9500-AAB8BF37B968}"/>
              </a:ext>
            </a:extLst>
          </p:cNvPr>
          <p:cNvSpPr>
            <a:spLocks noGrp="1"/>
          </p:cNvSpPr>
          <p:nvPr>
            <p:ph type="subTitle" idx="1"/>
          </p:nvPr>
        </p:nvSpPr>
        <p:spPr>
          <a:xfrm>
            <a:off x="1671638" y="3531204"/>
            <a:ext cx="9383214" cy="977621"/>
          </a:xfrm>
        </p:spPr>
        <p:txBody>
          <a:bodyPr/>
          <a:lstStyle/>
          <a:p>
            <a:r>
              <a:rPr lang="da-DK" dirty="0"/>
              <a:t>Carl-Henrik Brogren</a:t>
            </a:r>
          </a:p>
          <a:p>
            <a:r>
              <a:rPr lang="da-DK" dirty="0"/>
              <a:t>Zoom-Møde 29. APRIL 2021 (ERFA MOUSSE SJÆLLAND Gruppen)</a:t>
            </a:r>
          </a:p>
        </p:txBody>
      </p:sp>
    </p:spTree>
    <p:extLst>
      <p:ext uri="{BB962C8B-B14F-4D97-AF65-F5344CB8AC3E}">
        <p14:creationId xmlns:p14="http://schemas.microsoft.com/office/powerpoint/2010/main" val="1404942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8A414B-6B57-8A41-B9D2-82343B285445}"/>
              </a:ext>
            </a:extLst>
          </p:cNvPr>
          <p:cNvSpPr>
            <a:spLocks noGrp="1"/>
          </p:cNvSpPr>
          <p:nvPr>
            <p:ph type="title"/>
          </p:nvPr>
        </p:nvSpPr>
        <p:spPr>
          <a:xfrm>
            <a:off x="1108679" y="279901"/>
            <a:ext cx="9603275" cy="1049235"/>
          </a:xfrm>
        </p:spPr>
        <p:txBody>
          <a:bodyPr>
            <a:noAutofit/>
          </a:bodyPr>
          <a:lstStyle/>
          <a:p>
            <a:r>
              <a:rPr lang="da-DK" sz="2400" dirty="0"/>
              <a:t>IOC og </a:t>
            </a:r>
            <a:r>
              <a:rPr lang="da-DK" sz="2400" dirty="0" err="1"/>
              <a:t>Oeno</a:t>
            </a:r>
            <a:r>
              <a:rPr lang="da-DK" sz="2400" dirty="0"/>
              <a:t>-FRANCE HAR DERES EGNE </a:t>
            </a:r>
            <a:r>
              <a:rPr lang="da-DK" sz="2400" dirty="0" err="1"/>
              <a:t>Malolaktiske</a:t>
            </a:r>
            <a:r>
              <a:rPr lang="da-DK" sz="2400" dirty="0"/>
              <a:t> kulturer specielt egnet til </a:t>
            </a:r>
            <a:r>
              <a:rPr lang="da-DK" sz="2400" dirty="0" err="1"/>
              <a:t>moudsserende</a:t>
            </a:r>
            <a:r>
              <a:rPr lang="da-DK" sz="2400" dirty="0"/>
              <a:t>  vine</a:t>
            </a:r>
          </a:p>
        </p:txBody>
      </p:sp>
      <p:pic>
        <p:nvPicPr>
          <p:cNvPr id="4" name="Billede 3">
            <a:extLst>
              <a:ext uri="{FF2B5EF4-FFF2-40B4-BE49-F238E27FC236}">
                <a16:creationId xmlns:a16="http://schemas.microsoft.com/office/drawing/2014/main" id="{ADEEAEEA-3C58-744E-A5B8-011D9B024813}"/>
              </a:ext>
            </a:extLst>
          </p:cNvPr>
          <p:cNvPicPr>
            <a:picLocks noChangeAspect="1"/>
          </p:cNvPicPr>
          <p:nvPr/>
        </p:nvPicPr>
        <p:blipFill>
          <a:blip r:embed="rId2"/>
          <a:stretch>
            <a:fillRect/>
          </a:stretch>
        </p:blipFill>
        <p:spPr>
          <a:xfrm>
            <a:off x="4121955" y="1143004"/>
            <a:ext cx="3901294" cy="5520824"/>
          </a:xfrm>
          <a:prstGeom prst="rect">
            <a:avLst/>
          </a:prstGeom>
          <a:solidFill>
            <a:schemeClr val="bg1"/>
          </a:solidFill>
          <a:ln>
            <a:solidFill>
              <a:schemeClr val="bg1"/>
            </a:solidFill>
          </a:ln>
        </p:spPr>
      </p:pic>
      <p:pic>
        <p:nvPicPr>
          <p:cNvPr id="5" name="Billede 4">
            <a:extLst>
              <a:ext uri="{FF2B5EF4-FFF2-40B4-BE49-F238E27FC236}">
                <a16:creationId xmlns:a16="http://schemas.microsoft.com/office/drawing/2014/main" id="{436EABB4-9796-C247-81EB-089F40FB7F64}"/>
              </a:ext>
            </a:extLst>
          </p:cNvPr>
          <p:cNvPicPr>
            <a:picLocks noChangeAspect="1"/>
          </p:cNvPicPr>
          <p:nvPr/>
        </p:nvPicPr>
        <p:blipFill>
          <a:blip r:embed="rId3"/>
          <a:stretch>
            <a:fillRect/>
          </a:stretch>
        </p:blipFill>
        <p:spPr>
          <a:xfrm>
            <a:off x="8141772" y="1129108"/>
            <a:ext cx="3988504" cy="5553098"/>
          </a:xfrm>
          <a:prstGeom prst="rect">
            <a:avLst/>
          </a:prstGeom>
          <a:solidFill>
            <a:schemeClr val="bg1"/>
          </a:solidFill>
        </p:spPr>
      </p:pic>
      <p:pic>
        <p:nvPicPr>
          <p:cNvPr id="7" name="Billede 6">
            <a:extLst>
              <a:ext uri="{FF2B5EF4-FFF2-40B4-BE49-F238E27FC236}">
                <a16:creationId xmlns:a16="http://schemas.microsoft.com/office/drawing/2014/main" id="{1B883FD8-C1B5-534F-A3F6-C3E448409225}"/>
              </a:ext>
            </a:extLst>
          </p:cNvPr>
          <p:cNvPicPr>
            <a:picLocks noChangeAspect="1"/>
          </p:cNvPicPr>
          <p:nvPr/>
        </p:nvPicPr>
        <p:blipFill>
          <a:blip r:embed="rId4"/>
          <a:stretch>
            <a:fillRect/>
          </a:stretch>
        </p:blipFill>
        <p:spPr>
          <a:xfrm>
            <a:off x="93614" y="1129108"/>
            <a:ext cx="3901295" cy="5520824"/>
          </a:xfrm>
          <a:prstGeom prst="rect">
            <a:avLst/>
          </a:prstGeom>
        </p:spPr>
      </p:pic>
    </p:spTree>
    <p:extLst>
      <p:ext uri="{BB962C8B-B14F-4D97-AF65-F5344CB8AC3E}">
        <p14:creationId xmlns:p14="http://schemas.microsoft.com/office/powerpoint/2010/main" val="746923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4D5728-7CA8-1A45-9261-F9E01F75550D}"/>
              </a:ext>
            </a:extLst>
          </p:cNvPr>
          <p:cNvSpPr>
            <a:spLocks noGrp="1"/>
          </p:cNvSpPr>
          <p:nvPr>
            <p:ph type="title"/>
          </p:nvPr>
        </p:nvSpPr>
        <p:spPr>
          <a:xfrm>
            <a:off x="894312" y="133790"/>
            <a:ext cx="9603275" cy="495644"/>
          </a:xfrm>
        </p:spPr>
        <p:txBody>
          <a:bodyPr>
            <a:normAutofit fontScale="90000"/>
          </a:bodyPr>
          <a:lstStyle/>
          <a:p>
            <a:r>
              <a:rPr lang="da-DK" dirty="0"/>
              <a:t>Protokol for MLF adaptation  - </a:t>
            </a:r>
            <a:r>
              <a:rPr lang="da-DK" dirty="0" err="1"/>
              <a:t>Pied</a:t>
            </a:r>
            <a:r>
              <a:rPr lang="da-DK" dirty="0"/>
              <a:t> de </a:t>
            </a:r>
            <a:r>
              <a:rPr lang="da-DK" dirty="0" err="1"/>
              <a:t>Cuvée</a:t>
            </a:r>
            <a:r>
              <a:rPr lang="da-DK" dirty="0"/>
              <a:t>.</a:t>
            </a:r>
          </a:p>
        </p:txBody>
      </p:sp>
      <p:sp>
        <p:nvSpPr>
          <p:cNvPr id="3" name="Pladsholder til indhold 2">
            <a:extLst>
              <a:ext uri="{FF2B5EF4-FFF2-40B4-BE49-F238E27FC236}">
                <a16:creationId xmlns:a16="http://schemas.microsoft.com/office/drawing/2014/main" id="{CF2EFB24-3697-6F40-ABB7-62D22F355004}"/>
              </a:ext>
            </a:extLst>
          </p:cNvPr>
          <p:cNvSpPr>
            <a:spLocks noGrp="1"/>
          </p:cNvSpPr>
          <p:nvPr>
            <p:ph idx="1"/>
          </p:nvPr>
        </p:nvSpPr>
        <p:spPr>
          <a:xfrm>
            <a:off x="0" y="6186488"/>
            <a:ext cx="12192000" cy="671512"/>
          </a:xfrm>
        </p:spPr>
        <p:txBody>
          <a:bodyPr/>
          <a:lstStyle/>
          <a:p>
            <a:r>
              <a:rPr lang="da-DK" dirty="0">
                <a:solidFill>
                  <a:schemeClr val="bg1"/>
                </a:solidFill>
                <a:hlinkClick r:id="rId2">
                  <a:extLst>
                    <a:ext uri="{A12FA001-AC4F-418D-AE19-62706E023703}">
                      <ahyp:hlinkClr xmlns:ahyp="http://schemas.microsoft.com/office/drawing/2018/hyperlinkcolor" val="tx"/>
                    </a:ext>
                  </a:extLst>
                </a:hlinkClick>
              </a:rPr>
              <a:t>http://</a:t>
            </a:r>
            <a:r>
              <a:rPr lang="da-DK" dirty="0" err="1">
                <a:solidFill>
                  <a:schemeClr val="bg1"/>
                </a:solidFill>
                <a:hlinkClick r:id="rId2">
                  <a:extLst>
                    <a:ext uri="{A12FA001-AC4F-418D-AE19-62706E023703}">
                      <ahyp:hlinkClr xmlns:ahyp="http://schemas.microsoft.com/office/drawing/2018/hyperlinkcolor" val="tx"/>
                    </a:ext>
                  </a:extLst>
                </a:hlinkClick>
              </a:rPr>
              <a:t>vitilevure-danstar.com</a:t>
            </a:r>
            <a:r>
              <a:rPr lang="da-DK" dirty="0">
                <a:solidFill>
                  <a:schemeClr val="bg1"/>
                </a:solidFill>
                <a:hlinkClick r:id="rId2">
                  <a:extLst>
                    <a:ext uri="{A12FA001-AC4F-418D-AE19-62706E023703}">
                      <ahyp:hlinkClr xmlns:ahyp="http://schemas.microsoft.com/office/drawing/2018/hyperlinkcolor" val="tx"/>
                    </a:ext>
                  </a:extLst>
                </a:hlinkClick>
              </a:rPr>
              <a:t>/eng/2_fermentation/fiche_produit_vitilactic_starter_bl_01.pdf</a:t>
            </a:r>
            <a:endParaRPr lang="da-DK" dirty="0">
              <a:solidFill>
                <a:schemeClr val="bg1"/>
              </a:solidFill>
            </a:endParaRPr>
          </a:p>
        </p:txBody>
      </p:sp>
      <p:pic>
        <p:nvPicPr>
          <p:cNvPr id="5" name="Billede 4">
            <a:extLst>
              <a:ext uri="{FF2B5EF4-FFF2-40B4-BE49-F238E27FC236}">
                <a16:creationId xmlns:a16="http://schemas.microsoft.com/office/drawing/2014/main" id="{F290D346-C76F-574A-ACB0-07169EA4C5C0}"/>
              </a:ext>
            </a:extLst>
          </p:cNvPr>
          <p:cNvPicPr>
            <a:picLocks noChangeAspect="1"/>
          </p:cNvPicPr>
          <p:nvPr/>
        </p:nvPicPr>
        <p:blipFill>
          <a:blip r:embed="rId3"/>
          <a:stretch>
            <a:fillRect/>
          </a:stretch>
        </p:blipFill>
        <p:spPr>
          <a:xfrm>
            <a:off x="229608" y="629434"/>
            <a:ext cx="3956630" cy="5599131"/>
          </a:xfrm>
          <a:prstGeom prst="rect">
            <a:avLst/>
          </a:prstGeom>
        </p:spPr>
      </p:pic>
      <p:pic>
        <p:nvPicPr>
          <p:cNvPr id="7" name="Billede 6">
            <a:extLst>
              <a:ext uri="{FF2B5EF4-FFF2-40B4-BE49-F238E27FC236}">
                <a16:creationId xmlns:a16="http://schemas.microsoft.com/office/drawing/2014/main" id="{C942C085-31FC-2940-AE02-7E38FC2939DC}"/>
              </a:ext>
            </a:extLst>
          </p:cNvPr>
          <p:cNvPicPr>
            <a:picLocks noChangeAspect="1"/>
          </p:cNvPicPr>
          <p:nvPr/>
        </p:nvPicPr>
        <p:blipFill>
          <a:blip r:embed="rId4"/>
          <a:stretch>
            <a:fillRect/>
          </a:stretch>
        </p:blipFill>
        <p:spPr>
          <a:xfrm>
            <a:off x="3991415" y="671511"/>
            <a:ext cx="3897163" cy="5514977"/>
          </a:xfrm>
          <a:prstGeom prst="rect">
            <a:avLst/>
          </a:prstGeom>
        </p:spPr>
      </p:pic>
      <p:pic>
        <p:nvPicPr>
          <p:cNvPr id="9" name="Billede 8">
            <a:extLst>
              <a:ext uri="{FF2B5EF4-FFF2-40B4-BE49-F238E27FC236}">
                <a16:creationId xmlns:a16="http://schemas.microsoft.com/office/drawing/2014/main" id="{E036D4DB-6D3B-5147-BAEE-7660DFF4B2D7}"/>
              </a:ext>
            </a:extLst>
          </p:cNvPr>
          <p:cNvPicPr>
            <a:picLocks noChangeAspect="1"/>
          </p:cNvPicPr>
          <p:nvPr/>
        </p:nvPicPr>
        <p:blipFill>
          <a:blip r:embed="rId5"/>
          <a:stretch>
            <a:fillRect/>
          </a:stretch>
        </p:blipFill>
        <p:spPr>
          <a:xfrm>
            <a:off x="7948045" y="671511"/>
            <a:ext cx="3897162" cy="5514976"/>
          </a:xfrm>
          <a:prstGeom prst="rect">
            <a:avLst/>
          </a:prstGeom>
        </p:spPr>
      </p:pic>
    </p:spTree>
    <p:extLst>
      <p:ext uri="{BB962C8B-B14F-4D97-AF65-F5344CB8AC3E}">
        <p14:creationId xmlns:p14="http://schemas.microsoft.com/office/powerpoint/2010/main" val="3918894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23BC18-66FD-D540-84BC-A39BAA0E22A1}"/>
              </a:ext>
            </a:extLst>
          </p:cNvPr>
          <p:cNvSpPr>
            <a:spLocks noGrp="1"/>
          </p:cNvSpPr>
          <p:nvPr>
            <p:ph type="title"/>
          </p:nvPr>
        </p:nvSpPr>
        <p:spPr>
          <a:xfrm>
            <a:off x="1451579" y="237120"/>
            <a:ext cx="9603275" cy="1049235"/>
          </a:xfrm>
        </p:spPr>
        <p:txBody>
          <a:bodyPr/>
          <a:lstStyle/>
          <a:p>
            <a:r>
              <a:rPr lang="da-DK" dirty="0"/>
              <a:t>MALOLAKTISK NÆRING</a:t>
            </a:r>
          </a:p>
        </p:txBody>
      </p:sp>
      <p:sp>
        <p:nvSpPr>
          <p:cNvPr id="3" name="Pladsholder til indhold 2">
            <a:extLst>
              <a:ext uri="{FF2B5EF4-FFF2-40B4-BE49-F238E27FC236}">
                <a16:creationId xmlns:a16="http://schemas.microsoft.com/office/drawing/2014/main" id="{FC42E1E5-EA9D-BE44-AFB7-2F4B890C5008}"/>
              </a:ext>
            </a:extLst>
          </p:cNvPr>
          <p:cNvSpPr>
            <a:spLocks noGrp="1"/>
          </p:cNvSpPr>
          <p:nvPr>
            <p:ph idx="1"/>
          </p:nvPr>
        </p:nvSpPr>
        <p:spPr/>
        <p:txBody>
          <a:bodyPr/>
          <a:lstStyle/>
          <a:p>
            <a:endParaRPr lang="da-DK"/>
          </a:p>
        </p:txBody>
      </p:sp>
      <p:pic>
        <p:nvPicPr>
          <p:cNvPr id="4" name="Billede 3">
            <a:extLst>
              <a:ext uri="{FF2B5EF4-FFF2-40B4-BE49-F238E27FC236}">
                <a16:creationId xmlns:a16="http://schemas.microsoft.com/office/drawing/2014/main" id="{EE9E7BE2-7C7D-0D4B-BA9A-DA6A1784BFD6}"/>
              </a:ext>
            </a:extLst>
          </p:cNvPr>
          <p:cNvPicPr>
            <a:picLocks noChangeAspect="1"/>
          </p:cNvPicPr>
          <p:nvPr/>
        </p:nvPicPr>
        <p:blipFill>
          <a:blip r:embed="rId2"/>
          <a:stretch>
            <a:fillRect/>
          </a:stretch>
        </p:blipFill>
        <p:spPr>
          <a:xfrm>
            <a:off x="8178246" y="1215823"/>
            <a:ext cx="3916374" cy="5542164"/>
          </a:xfrm>
          <a:prstGeom prst="rect">
            <a:avLst/>
          </a:prstGeom>
          <a:solidFill>
            <a:schemeClr val="bg1"/>
          </a:solidFill>
        </p:spPr>
      </p:pic>
      <p:pic>
        <p:nvPicPr>
          <p:cNvPr id="5" name="Billede 4">
            <a:extLst>
              <a:ext uri="{FF2B5EF4-FFF2-40B4-BE49-F238E27FC236}">
                <a16:creationId xmlns:a16="http://schemas.microsoft.com/office/drawing/2014/main" id="{4248E195-A2B9-A748-9620-9F30F6E7D7DF}"/>
              </a:ext>
            </a:extLst>
          </p:cNvPr>
          <p:cNvPicPr>
            <a:picLocks noChangeAspect="1"/>
          </p:cNvPicPr>
          <p:nvPr/>
        </p:nvPicPr>
        <p:blipFill>
          <a:blip r:embed="rId3"/>
          <a:stretch>
            <a:fillRect/>
          </a:stretch>
        </p:blipFill>
        <p:spPr>
          <a:xfrm>
            <a:off x="118519" y="1185862"/>
            <a:ext cx="3937546" cy="5572125"/>
          </a:xfrm>
          <a:prstGeom prst="rect">
            <a:avLst/>
          </a:prstGeom>
        </p:spPr>
      </p:pic>
      <p:pic>
        <p:nvPicPr>
          <p:cNvPr id="6" name="Billede 5">
            <a:extLst>
              <a:ext uri="{FF2B5EF4-FFF2-40B4-BE49-F238E27FC236}">
                <a16:creationId xmlns:a16="http://schemas.microsoft.com/office/drawing/2014/main" id="{B40F638F-0535-0744-A1AD-3D8960A7C44B}"/>
              </a:ext>
            </a:extLst>
          </p:cNvPr>
          <p:cNvPicPr>
            <a:picLocks noChangeAspect="1"/>
          </p:cNvPicPr>
          <p:nvPr/>
        </p:nvPicPr>
        <p:blipFill>
          <a:blip r:embed="rId4"/>
          <a:stretch>
            <a:fillRect/>
          </a:stretch>
        </p:blipFill>
        <p:spPr>
          <a:xfrm>
            <a:off x="4198390" y="1220685"/>
            <a:ext cx="3937547" cy="5572126"/>
          </a:xfrm>
          <a:prstGeom prst="rect">
            <a:avLst/>
          </a:prstGeom>
          <a:solidFill>
            <a:schemeClr val="bg1"/>
          </a:solidFill>
        </p:spPr>
      </p:pic>
    </p:spTree>
    <p:extLst>
      <p:ext uri="{BB962C8B-B14F-4D97-AF65-F5344CB8AC3E}">
        <p14:creationId xmlns:p14="http://schemas.microsoft.com/office/powerpoint/2010/main" val="3881821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dsholder til indhold 3">
            <a:extLst>
              <a:ext uri="{FF2B5EF4-FFF2-40B4-BE49-F238E27FC236}">
                <a16:creationId xmlns:a16="http://schemas.microsoft.com/office/drawing/2014/main" id="{A173C1FF-7136-4043-B63A-DA84C2ABBEC4}"/>
              </a:ext>
            </a:extLst>
          </p:cNvPr>
          <p:cNvGraphicFramePr>
            <a:graphicFrameLocks noGrp="1"/>
          </p:cNvGraphicFramePr>
          <p:nvPr>
            <p:ph idx="1"/>
            <p:extLst>
              <p:ext uri="{D42A27DB-BD31-4B8C-83A1-F6EECF244321}">
                <p14:modId xmlns:p14="http://schemas.microsoft.com/office/powerpoint/2010/main" val="4009012512"/>
              </p:ext>
            </p:extLst>
          </p:nvPr>
        </p:nvGraphicFramePr>
        <p:xfrm>
          <a:off x="2243138" y="1263936"/>
          <a:ext cx="7329486" cy="5348517"/>
        </p:xfrm>
        <a:graphic>
          <a:graphicData uri="http://schemas.openxmlformats.org/drawingml/2006/table">
            <a:tbl>
              <a:tblPr firstRow="1" firstCol="1" bandRow="1">
                <a:tableStyleId>{5C22544A-7EE6-4342-B048-85BDC9FD1C3A}</a:tableStyleId>
              </a:tblPr>
              <a:tblGrid>
                <a:gridCol w="1117276">
                  <a:extLst>
                    <a:ext uri="{9D8B030D-6E8A-4147-A177-3AD203B41FA5}">
                      <a16:colId xmlns:a16="http://schemas.microsoft.com/office/drawing/2014/main" val="977520621"/>
                    </a:ext>
                  </a:extLst>
                </a:gridCol>
                <a:gridCol w="610730">
                  <a:extLst>
                    <a:ext uri="{9D8B030D-6E8A-4147-A177-3AD203B41FA5}">
                      <a16:colId xmlns:a16="http://schemas.microsoft.com/office/drawing/2014/main" val="2803243963"/>
                    </a:ext>
                  </a:extLst>
                </a:gridCol>
                <a:gridCol w="509421">
                  <a:extLst>
                    <a:ext uri="{9D8B030D-6E8A-4147-A177-3AD203B41FA5}">
                      <a16:colId xmlns:a16="http://schemas.microsoft.com/office/drawing/2014/main" val="1052211256"/>
                    </a:ext>
                  </a:extLst>
                </a:gridCol>
                <a:gridCol w="509421">
                  <a:extLst>
                    <a:ext uri="{9D8B030D-6E8A-4147-A177-3AD203B41FA5}">
                      <a16:colId xmlns:a16="http://schemas.microsoft.com/office/drawing/2014/main" val="1786423519"/>
                    </a:ext>
                  </a:extLst>
                </a:gridCol>
                <a:gridCol w="508704">
                  <a:extLst>
                    <a:ext uri="{9D8B030D-6E8A-4147-A177-3AD203B41FA5}">
                      <a16:colId xmlns:a16="http://schemas.microsoft.com/office/drawing/2014/main" val="1250223967"/>
                    </a:ext>
                  </a:extLst>
                </a:gridCol>
                <a:gridCol w="509421">
                  <a:extLst>
                    <a:ext uri="{9D8B030D-6E8A-4147-A177-3AD203B41FA5}">
                      <a16:colId xmlns:a16="http://schemas.microsoft.com/office/drawing/2014/main" val="2906049183"/>
                    </a:ext>
                  </a:extLst>
                </a:gridCol>
                <a:gridCol w="509421">
                  <a:extLst>
                    <a:ext uri="{9D8B030D-6E8A-4147-A177-3AD203B41FA5}">
                      <a16:colId xmlns:a16="http://schemas.microsoft.com/office/drawing/2014/main" val="421548802"/>
                    </a:ext>
                  </a:extLst>
                </a:gridCol>
                <a:gridCol w="509421">
                  <a:extLst>
                    <a:ext uri="{9D8B030D-6E8A-4147-A177-3AD203B41FA5}">
                      <a16:colId xmlns:a16="http://schemas.microsoft.com/office/drawing/2014/main" val="82236125"/>
                    </a:ext>
                  </a:extLst>
                </a:gridCol>
                <a:gridCol w="508704">
                  <a:extLst>
                    <a:ext uri="{9D8B030D-6E8A-4147-A177-3AD203B41FA5}">
                      <a16:colId xmlns:a16="http://schemas.microsoft.com/office/drawing/2014/main" val="275707407"/>
                    </a:ext>
                  </a:extLst>
                </a:gridCol>
                <a:gridCol w="509421">
                  <a:extLst>
                    <a:ext uri="{9D8B030D-6E8A-4147-A177-3AD203B41FA5}">
                      <a16:colId xmlns:a16="http://schemas.microsoft.com/office/drawing/2014/main" val="2440596248"/>
                    </a:ext>
                  </a:extLst>
                </a:gridCol>
                <a:gridCol w="509421">
                  <a:extLst>
                    <a:ext uri="{9D8B030D-6E8A-4147-A177-3AD203B41FA5}">
                      <a16:colId xmlns:a16="http://schemas.microsoft.com/office/drawing/2014/main" val="3336199858"/>
                    </a:ext>
                  </a:extLst>
                </a:gridCol>
                <a:gridCol w="509421">
                  <a:extLst>
                    <a:ext uri="{9D8B030D-6E8A-4147-A177-3AD203B41FA5}">
                      <a16:colId xmlns:a16="http://schemas.microsoft.com/office/drawing/2014/main" val="1072208099"/>
                    </a:ext>
                  </a:extLst>
                </a:gridCol>
                <a:gridCol w="508704">
                  <a:extLst>
                    <a:ext uri="{9D8B030D-6E8A-4147-A177-3AD203B41FA5}">
                      <a16:colId xmlns:a16="http://schemas.microsoft.com/office/drawing/2014/main" val="219849905"/>
                    </a:ext>
                  </a:extLst>
                </a:gridCol>
              </a:tblGrid>
              <a:tr h="704061">
                <a:tc>
                  <a:txBody>
                    <a:bodyPr/>
                    <a:lstStyle/>
                    <a:p>
                      <a:pPr algn="l"/>
                      <a:r>
                        <a:rPr lang="da-DK" sz="800" b="0" dirty="0">
                          <a:effectLst/>
                        </a:rPr>
                        <a:t> </a:t>
                      </a:r>
                      <a:endParaRPr lang="da-DK"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marL="71755" marR="71755">
                        <a:spcAft>
                          <a:spcPts val="0"/>
                        </a:spcAft>
                      </a:pPr>
                      <a:r>
                        <a:rPr lang="da-DK" sz="800" b="0">
                          <a:effectLst/>
                        </a:rPr>
                        <a:t>Fransk Champagne</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vert="vert270"/>
                </a:tc>
                <a:tc>
                  <a:txBody>
                    <a:bodyPr/>
                    <a:lstStyle/>
                    <a:p>
                      <a:pPr marL="71755" marR="71755">
                        <a:spcAft>
                          <a:spcPts val="0"/>
                        </a:spcAft>
                      </a:pPr>
                      <a:r>
                        <a:rPr lang="da-DK" sz="800" b="0">
                          <a:effectLst/>
                        </a:rPr>
                        <a:t>Fransk Crémant</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vert="vert270"/>
                </a:tc>
                <a:tc>
                  <a:txBody>
                    <a:bodyPr/>
                    <a:lstStyle/>
                    <a:p>
                      <a:pPr marL="71755" marR="71755">
                        <a:spcAft>
                          <a:spcPts val="0"/>
                        </a:spcAft>
                      </a:pPr>
                      <a:r>
                        <a:rPr lang="da-DK" sz="800" b="0">
                          <a:effectLst/>
                        </a:rPr>
                        <a:t>Tysk Sekt </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vert="vert270"/>
                </a:tc>
                <a:tc>
                  <a:txBody>
                    <a:bodyPr/>
                    <a:lstStyle/>
                    <a:p>
                      <a:pPr marL="71755" marR="71755">
                        <a:spcAft>
                          <a:spcPts val="0"/>
                        </a:spcAft>
                      </a:pPr>
                      <a:r>
                        <a:rPr lang="da-DK" sz="800" b="0">
                          <a:effectLst/>
                        </a:rPr>
                        <a:t>Italiensk Prosecco</a:t>
                      </a:r>
                      <a:endParaRPr lang="da-DK" sz="1200" b="0">
                        <a:effectLst/>
                      </a:endParaRPr>
                    </a:p>
                    <a:p>
                      <a:pPr marL="71755" marR="71755">
                        <a:spcAft>
                          <a:spcPts val="0"/>
                        </a:spcAft>
                      </a:pPr>
                      <a:r>
                        <a:rPr lang="da-DK" sz="800" b="0">
                          <a:effectLst/>
                        </a:rPr>
                        <a:t> </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vert="vert270"/>
                </a:tc>
                <a:tc>
                  <a:txBody>
                    <a:bodyPr/>
                    <a:lstStyle/>
                    <a:p>
                      <a:pPr marL="71755" marR="71755">
                        <a:spcAft>
                          <a:spcPts val="0"/>
                        </a:spcAft>
                      </a:pPr>
                      <a:r>
                        <a:rPr lang="da-DK" sz="800" b="0">
                          <a:effectLst/>
                        </a:rPr>
                        <a:t>Spansk Cava</a:t>
                      </a:r>
                      <a:endParaRPr lang="da-DK" sz="1200" b="0">
                        <a:effectLst/>
                      </a:endParaRPr>
                    </a:p>
                    <a:p>
                      <a:pPr marL="71755" marR="71755">
                        <a:spcAft>
                          <a:spcPts val="0"/>
                        </a:spcAft>
                      </a:pPr>
                      <a:r>
                        <a:rPr lang="da-DK" sz="800" b="0">
                          <a:effectLst/>
                        </a:rPr>
                        <a:t> </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vert="vert270"/>
                </a:tc>
                <a:tc>
                  <a:txBody>
                    <a:bodyPr/>
                    <a:lstStyle/>
                    <a:p>
                      <a:pPr marL="71755" marR="71755">
                        <a:spcAft>
                          <a:spcPts val="0"/>
                        </a:spcAft>
                      </a:pPr>
                      <a:r>
                        <a:rPr lang="da-DK" sz="800" b="0">
                          <a:effectLst/>
                        </a:rPr>
                        <a:t>Dansk Mousse 1</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vert="vert270"/>
                </a:tc>
                <a:tc>
                  <a:txBody>
                    <a:bodyPr/>
                    <a:lstStyle/>
                    <a:p>
                      <a:pPr marL="71755" marR="71755">
                        <a:spcAft>
                          <a:spcPts val="0"/>
                        </a:spcAft>
                      </a:pPr>
                      <a:r>
                        <a:rPr lang="da-DK" sz="800" b="0">
                          <a:effectLst/>
                        </a:rPr>
                        <a:t>Dansk Mousse 2</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vert="vert270"/>
                </a:tc>
                <a:tc>
                  <a:txBody>
                    <a:bodyPr/>
                    <a:lstStyle/>
                    <a:p>
                      <a:pPr marL="71755" marR="71755">
                        <a:spcAft>
                          <a:spcPts val="0"/>
                        </a:spcAft>
                      </a:pPr>
                      <a:r>
                        <a:rPr lang="da-DK" sz="800" b="0">
                          <a:effectLst/>
                        </a:rPr>
                        <a:t>Dansk Mousse 3</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vert="vert270"/>
                </a:tc>
                <a:tc>
                  <a:txBody>
                    <a:bodyPr/>
                    <a:lstStyle/>
                    <a:p>
                      <a:pPr marL="71755" marR="71755">
                        <a:spcAft>
                          <a:spcPts val="0"/>
                        </a:spcAft>
                      </a:pPr>
                      <a:r>
                        <a:rPr lang="da-DK" sz="800" b="0">
                          <a:effectLst/>
                        </a:rPr>
                        <a:t>Dansk Mousse 4</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vert="vert270"/>
                </a:tc>
                <a:tc>
                  <a:txBody>
                    <a:bodyPr/>
                    <a:lstStyle/>
                    <a:p>
                      <a:pPr marL="71755" marR="71755">
                        <a:spcAft>
                          <a:spcPts val="0"/>
                        </a:spcAft>
                      </a:pPr>
                      <a:r>
                        <a:rPr lang="da-DK" sz="800" b="0">
                          <a:effectLst/>
                        </a:rPr>
                        <a:t>Dansk Mousse 5</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vert="vert270"/>
                </a:tc>
                <a:tc>
                  <a:txBody>
                    <a:bodyPr/>
                    <a:lstStyle/>
                    <a:p>
                      <a:pPr marL="71755" marR="71755">
                        <a:spcAft>
                          <a:spcPts val="0"/>
                        </a:spcAft>
                      </a:pPr>
                      <a:r>
                        <a:rPr lang="da-DK" sz="800" b="0">
                          <a:effectLst/>
                        </a:rPr>
                        <a:t>Dansk Mousse 6</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vert="vert270"/>
                </a:tc>
                <a:tc>
                  <a:txBody>
                    <a:bodyPr/>
                    <a:lstStyle/>
                    <a:p>
                      <a:pPr marL="71755" marR="71755">
                        <a:spcAft>
                          <a:spcPts val="0"/>
                        </a:spcAft>
                      </a:pPr>
                      <a:r>
                        <a:rPr lang="da-DK" sz="800" b="0">
                          <a:effectLst/>
                        </a:rPr>
                        <a:t>Dansk Mousse 7</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vert="vert270"/>
                </a:tc>
                <a:extLst>
                  <a:ext uri="{0D108BD9-81ED-4DB2-BD59-A6C34878D82A}">
                    <a16:rowId xmlns:a16="http://schemas.microsoft.com/office/drawing/2014/main" val="3465162335"/>
                  </a:ext>
                </a:extLst>
              </a:tr>
              <a:tr h="205680">
                <a:tc>
                  <a:txBody>
                    <a:bodyPr/>
                    <a:lstStyle/>
                    <a:p>
                      <a:pPr algn="l"/>
                      <a:r>
                        <a:rPr lang="da-DK" sz="800" b="0">
                          <a:effectLst/>
                        </a:rPr>
                        <a:t>Mousserende betegnelse</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EXTRA BRUT</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BRUT</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BRUT</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EXTRA DRY</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BRUT</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EXTRA DRY</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BRUT NATURE</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BRUT NATURE</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SEC</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EXTRA DRY</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EXTRA DRY</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BRUT</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extLst>
                  <a:ext uri="{0D108BD9-81ED-4DB2-BD59-A6C34878D82A}">
                    <a16:rowId xmlns:a16="http://schemas.microsoft.com/office/drawing/2014/main" val="2157543169"/>
                  </a:ext>
                </a:extLst>
              </a:tr>
              <a:tr h="199557">
                <a:tc>
                  <a:txBody>
                    <a:bodyPr/>
                    <a:lstStyle/>
                    <a:p>
                      <a:pPr algn="l"/>
                      <a:r>
                        <a:rPr lang="da-DK" sz="800" b="0" dirty="0">
                          <a:effectLst/>
                        </a:rPr>
                        <a:t>FOSS </a:t>
                      </a:r>
                      <a:r>
                        <a:rPr lang="da-DK" sz="800" b="0" dirty="0" err="1">
                          <a:effectLst/>
                        </a:rPr>
                        <a:t>WInescan</a:t>
                      </a:r>
                      <a:endParaRPr lang="da-DK"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gridSpan="12">
                  <a:txBody>
                    <a:bodyPr/>
                    <a:lstStyle/>
                    <a:p>
                      <a:r>
                        <a:rPr lang="da-DK" sz="1200" b="0">
                          <a:effectLst/>
                        </a:rPr>
                        <a:t> </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532599065"/>
                  </a:ext>
                </a:extLst>
              </a:tr>
              <a:tr h="102840">
                <a:tc>
                  <a:txBody>
                    <a:bodyPr/>
                    <a:lstStyle/>
                    <a:p>
                      <a:pPr algn="l"/>
                      <a:r>
                        <a:rPr lang="da-DK" sz="800" b="0">
                          <a:effectLst/>
                        </a:rPr>
                        <a:t>Alkohol % vol</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12,27</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12,10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12,42</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10,89</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11,46</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11,93</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12,30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11,44</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11,45</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10,97</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12,20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12,64</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extLst>
                  <a:ext uri="{0D108BD9-81ED-4DB2-BD59-A6C34878D82A}">
                    <a16:rowId xmlns:a16="http://schemas.microsoft.com/office/drawing/2014/main" val="364017180"/>
                  </a:ext>
                </a:extLst>
              </a:tr>
              <a:tr h="102840">
                <a:tc>
                  <a:txBody>
                    <a:bodyPr/>
                    <a:lstStyle/>
                    <a:p>
                      <a:pPr algn="l"/>
                      <a:r>
                        <a:rPr lang="da-DK" sz="800" b="0">
                          <a:effectLst/>
                        </a:rPr>
                        <a:t>pH surhedsgrad</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3,26</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3,15</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2,74</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3,20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3,12</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2,94</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3,70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3,54</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3,28</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3,08</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3,36</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3,31</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extLst>
                  <a:ext uri="{0D108BD9-81ED-4DB2-BD59-A6C34878D82A}">
                    <a16:rowId xmlns:a16="http://schemas.microsoft.com/office/drawing/2014/main" val="2414935354"/>
                  </a:ext>
                </a:extLst>
              </a:tr>
              <a:tr h="102840">
                <a:tc>
                  <a:txBody>
                    <a:bodyPr/>
                    <a:lstStyle/>
                    <a:p>
                      <a:pPr algn="l"/>
                      <a:r>
                        <a:rPr lang="da-DK" sz="800" b="0">
                          <a:effectLst/>
                        </a:rPr>
                        <a:t>Totalsyre g/L (TA)</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5,88</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5,97</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10,93</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5,65</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6,24</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9,96</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5,82</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6,95</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7,26</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7,48</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5,85</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6,51</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extLst>
                  <a:ext uri="{0D108BD9-81ED-4DB2-BD59-A6C34878D82A}">
                    <a16:rowId xmlns:a16="http://schemas.microsoft.com/office/drawing/2014/main" val="2176276624"/>
                  </a:ext>
                </a:extLst>
              </a:tr>
              <a:tr h="102840">
                <a:tc>
                  <a:txBody>
                    <a:bodyPr/>
                    <a:lstStyle/>
                    <a:p>
                      <a:pPr algn="l"/>
                      <a:r>
                        <a:rPr lang="da-DK" sz="800" b="0">
                          <a:effectLst/>
                        </a:rPr>
                        <a:t>Vinsyre g/L</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1,30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2,56</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4,07</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2,27</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1,98</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2,64</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0.14</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1,89</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2,64</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2,98</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1,39</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1,58</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extLst>
                  <a:ext uri="{0D108BD9-81ED-4DB2-BD59-A6C34878D82A}">
                    <a16:rowId xmlns:a16="http://schemas.microsoft.com/office/drawing/2014/main" val="2574122372"/>
                  </a:ext>
                </a:extLst>
              </a:tr>
              <a:tr h="102840">
                <a:tc>
                  <a:txBody>
                    <a:bodyPr/>
                    <a:lstStyle/>
                    <a:p>
                      <a:pPr algn="l"/>
                      <a:r>
                        <a:rPr lang="da-DK" sz="800" b="0">
                          <a:effectLst/>
                        </a:rPr>
                        <a:t>L-Æblesyre g/L </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0,15</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0,09</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3,74</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2,65</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1,13</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4,94</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0,00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0,00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0,47</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0,87</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0,34</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0,32</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extLst>
                  <a:ext uri="{0D108BD9-81ED-4DB2-BD59-A6C34878D82A}">
                    <a16:rowId xmlns:a16="http://schemas.microsoft.com/office/drawing/2014/main" val="653650139"/>
                  </a:ext>
                </a:extLst>
              </a:tr>
              <a:tr h="102840">
                <a:tc>
                  <a:txBody>
                    <a:bodyPr/>
                    <a:lstStyle/>
                    <a:p>
                      <a:pPr algn="l"/>
                      <a:r>
                        <a:rPr lang="da-DK" sz="800" b="0">
                          <a:effectLst/>
                        </a:rPr>
                        <a:t>L-Mælkesyre g/L</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2,27</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1,02</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0,17</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0,10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1,04</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0,28</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4,21</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3,70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1,91</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1,72</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2,05</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2,30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extLst>
                  <a:ext uri="{0D108BD9-81ED-4DB2-BD59-A6C34878D82A}">
                    <a16:rowId xmlns:a16="http://schemas.microsoft.com/office/drawing/2014/main" val="2302715049"/>
                  </a:ext>
                </a:extLst>
              </a:tr>
              <a:tr h="199557">
                <a:tc>
                  <a:txBody>
                    <a:bodyPr/>
                    <a:lstStyle/>
                    <a:p>
                      <a:pPr algn="l"/>
                      <a:r>
                        <a:rPr lang="da-DK" sz="800" b="0" dirty="0">
                          <a:effectLst/>
                        </a:rPr>
                        <a:t>Eddikesyre (VA) g/L (VA)</a:t>
                      </a:r>
                      <a:endParaRPr lang="da-DK"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0,21</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0,27</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0,23</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0,11</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0,14</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0,22</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0,32</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0,38</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0,44</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0,23</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0,52</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0,50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extLst>
                  <a:ext uri="{0D108BD9-81ED-4DB2-BD59-A6C34878D82A}">
                    <a16:rowId xmlns:a16="http://schemas.microsoft.com/office/drawing/2014/main" val="3009736851"/>
                  </a:ext>
                </a:extLst>
              </a:tr>
              <a:tr h="102840">
                <a:tc>
                  <a:txBody>
                    <a:bodyPr/>
                    <a:lstStyle/>
                    <a:p>
                      <a:pPr algn="l"/>
                      <a:r>
                        <a:rPr lang="da-DK" sz="800" b="0" dirty="0">
                          <a:effectLst/>
                        </a:rPr>
                        <a:t>Ratio VA/TA</a:t>
                      </a:r>
                      <a:endParaRPr lang="da-DK"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0.036</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0.045</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O,021</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0.019</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0,022</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0,022</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0,055</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0,055</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0,061</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0,031</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0,089</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0,077</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extLst>
                  <a:ext uri="{0D108BD9-81ED-4DB2-BD59-A6C34878D82A}">
                    <a16:rowId xmlns:a16="http://schemas.microsoft.com/office/drawing/2014/main" val="3140214069"/>
                  </a:ext>
                </a:extLst>
              </a:tr>
              <a:tr h="102840">
                <a:tc>
                  <a:txBody>
                    <a:bodyPr/>
                    <a:lstStyle/>
                    <a:p>
                      <a:pPr algn="l"/>
                      <a:r>
                        <a:rPr lang="da-DK" sz="800" b="0">
                          <a:effectLst/>
                        </a:rPr>
                        <a:t>Restsukker g/L (RS)</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4,12</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6,35</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10,32</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16,75</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7,71</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12,30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1,67</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0,70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24,10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13,75</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13,67</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11,07</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extLst>
                  <a:ext uri="{0D108BD9-81ED-4DB2-BD59-A6C34878D82A}">
                    <a16:rowId xmlns:a16="http://schemas.microsoft.com/office/drawing/2014/main" val="2858291579"/>
                  </a:ext>
                </a:extLst>
              </a:tr>
              <a:tr h="102840">
                <a:tc>
                  <a:txBody>
                    <a:bodyPr/>
                    <a:lstStyle/>
                    <a:p>
                      <a:pPr algn="l"/>
                      <a:r>
                        <a:rPr lang="da-DK" sz="800" b="0">
                          <a:effectLst/>
                        </a:rPr>
                        <a:t>Glukose g/L</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0,44</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1,52</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3,33</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4,35</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2,52</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5,36</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0,00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0,00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9,28</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5,57</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6,55</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4,50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extLst>
                  <a:ext uri="{0D108BD9-81ED-4DB2-BD59-A6C34878D82A}">
                    <a16:rowId xmlns:a16="http://schemas.microsoft.com/office/drawing/2014/main" val="1389955713"/>
                  </a:ext>
                </a:extLst>
              </a:tr>
              <a:tr h="102840">
                <a:tc>
                  <a:txBody>
                    <a:bodyPr/>
                    <a:lstStyle/>
                    <a:p>
                      <a:pPr algn="l"/>
                      <a:r>
                        <a:rPr lang="da-DK" sz="800" b="0">
                          <a:effectLst/>
                        </a:rPr>
                        <a:t>Fruktose g/L</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2,69</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3,80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5,46</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11,19</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3,97</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7,11</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0,81</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0,70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14,61</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7,61</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7,17</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6,16</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extLst>
                  <a:ext uri="{0D108BD9-81ED-4DB2-BD59-A6C34878D82A}">
                    <a16:rowId xmlns:a16="http://schemas.microsoft.com/office/drawing/2014/main" val="40339742"/>
                  </a:ext>
                </a:extLst>
              </a:tr>
              <a:tr h="102840">
                <a:tc>
                  <a:txBody>
                    <a:bodyPr/>
                    <a:lstStyle/>
                    <a:p>
                      <a:pPr algn="l"/>
                      <a:r>
                        <a:rPr lang="da-DK" sz="800" b="0" dirty="0">
                          <a:effectLst/>
                        </a:rPr>
                        <a:t>Glycerol g/L</a:t>
                      </a:r>
                      <a:endParaRPr lang="da-DK"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4,24</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4,88</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5,31</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4,11</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4,17</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6,07</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4,00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3,57</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7,05</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4,00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6,07</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6,27</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extLst>
                  <a:ext uri="{0D108BD9-81ED-4DB2-BD59-A6C34878D82A}">
                    <a16:rowId xmlns:a16="http://schemas.microsoft.com/office/drawing/2014/main" val="2466950722"/>
                  </a:ext>
                </a:extLst>
              </a:tr>
              <a:tr h="102840">
                <a:tc>
                  <a:txBody>
                    <a:bodyPr/>
                    <a:lstStyle/>
                    <a:p>
                      <a:pPr algn="l"/>
                      <a:r>
                        <a:rPr lang="da-DK" sz="800" b="0">
                          <a:effectLst/>
                        </a:rPr>
                        <a:t>Ratio RS/TA</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0.70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1,06</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0,94</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2,97</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1,24</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1,24</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0,29</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0,10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3,32</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1,84</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2,34</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1,70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extLst>
                  <a:ext uri="{0D108BD9-81ED-4DB2-BD59-A6C34878D82A}">
                    <a16:rowId xmlns:a16="http://schemas.microsoft.com/office/drawing/2014/main" val="2793086887"/>
                  </a:ext>
                </a:extLst>
              </a:tr>
              <a:tr h="199557">
                <a:tc>
                  <a:txBody>
                    <a:bodyPr/>
                    <a:lstStyle/>
                    <a:p>
                      <a:pPr algn="l"/>
                      <a:r>
                        <a:rPr lang="da-DK" sz="800" b="0">
                          <a:effectLst/>
                        </a:rPr>
                        <a:t>TECTRONIK Biosensor</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gridSpan="12">
                  <a:txBody>
                    <a:bodyPr/>
                    <a:lstStyle/>
                    <a:p>
                      <a:r>
                        <a:rPr lang="da-DK" sz="1200" b="0">
                          <a:effectLst/>
                        </a:rPr>
                        <a:t> </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090112807"/>
                  </a:ext>
                </a:extLst>
              </a:tr>
              <a:tr h="102840">
                <a:tc>
                  <a:txBody>
                    <a:bodyPr/>
                    <a:lstStyle/>
                    <a:p>
                      <a:pPr algn="l"/>
                      <a:r>
                        <a:rPr lang="da-DK" sz="800" b="0">
                          <a:effectLst/>
                        </a:rPr>
                        <a:t>Alkohol % vol</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12,48</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12,36</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11,59</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11,58</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11,72</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11,94</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12,86</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10,90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11,98</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11,98</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12.65</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13,12</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extLst>
                  <a:ext uri="{0D108BD9-81ED-4DB2-BD59-A6C34878D82A}">
                    <a16:rowId xmlns:a16="http://schemas.microsoft.com/office/drawing/2014/main" val="4126698971"/>
                  </a:ext>
                </a:extLst>
              </a:tr>
              <a:tr h="102840">
                <a:tc>
                  <a:txBody>
                    <a:bodyPr/>
                    <a:lstStyle/>
                    <a:p>
                      <a:pPr algn="l"/>
                      <a:r>
                        <a:rPr lang="da-DK" sz="800" b="0">
                          <a:effectLst/>
                        </a:rPr>
                        <a:t>Æblesyre g/L (MA)</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&lt;dt</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&lt;dt</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2.32</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1,38</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0,34</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3,98</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&lt;dt</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&lt;dt</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0,12</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0,25</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0,21</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0,19</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extLst>
                  <a:ext uri="{0D108BD9-81ED-4DB2-BD59-A6C34878D82A}">
                    <a16:rowId xmlns:a16="http://schemas.microsoft.com/office/drawing/2014/main" val="2135943517"/>
                  </a:ext>
                </a:extLst>
              </a:tr>
              <a:tr h="199557">
                <a:tc>
                  <a:txBody>
                    <a:bodyPr/>
                    <a:lstStyle/>
                    <a:p>
                      <a:pPr algn="l"/>
                      <a:r>
                        <a:rPr lang="da-DK" sz="800" b="0">
                          <a:effectLst/>
                        </a:rPr>
                        <a:t>ATAGO Brix/Acid2</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gridSpan="12">
                  <a:txBody>
                    <a:bodyPr/>
                    <a:lstStyle/>
                    <a:p>
                      <a:r>
                        <a:rPr lang="da-DK" sz="1200" b="0">
                          <a:effectLst/>
                        </a:rPr>
                        <a:t> </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2717114151"/>
                  </a:ext>
                </a:extLst>
              </a:tr>
              <a:tr h="102840">
                <a:tc>
                  <a:txBody>
                    <a:bodyPr/>
                    <a:lstStyle/>
                    <a:p>
                      <a:pPr algn="l"/>
                      <a:r>
                        <a:rPr lang="da-DK" sz="800" b="0">
                          <a:effectLst/>
                        </a:rPr>
                        <a:t>Totalsyre g/L (TA)</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7,0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7,2</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12,5</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6,9</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8,1</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10,5</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7,4</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8,3</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7,8</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9,9</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6,5</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7,1</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extLst>
                  <a:ext uri="{0D108BD9-81ED-4DB2-BD59-A6C34878D82A}">
                    <a16:rowId xmlns:a16="http://schemas.microsoft.com/office/drawing/2014/main" val="3234406546"/>
                  </a:ext>
                </a:extLst>
              </a:tr>
              <a:tr h="199557">
                <a:tc>
                  <a:txBody>
                    <a:bodyPr/>
                    <a:lstStyle/>
                    <a:p>
                      <a:pPr algn="l"/>
                      <a:r>
                        <a:rPr lang="da-DK" sz="800" b="0">
                          <a:effectLst/>
                        </a:rPr>
                        <a:t>ACCUVIN Quick-test</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gridSpan="12">
                  <a:txBody>
                    <a:bodyPr/>
                    <a:lstStyle/>
                    <a:p>
                      <a:r>
                        <a:rPr lang="da-DK" sz="1200" b="0">
                          <a:effectLst/>
                        </a:rPr>
                        <a:t> </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3434559556"/>
                  </a:ext>
                </a:extLst>
              </a:tr>
              <a:tr h="102840">
                <a:tc>
                  <a:txBody>
                    <a:bodyPr/>
                    <a:lstStyle/>
                    <a:p>
                      <a:pPr algn="l"/>
                      <a:r>
                        <a:rPr lang="da-DK" sz="800" b="0">
                          <a:effectLst/>
                        </a:rPr>
                        <a:t>Totalsyre g/L (TA)</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6</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6</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9</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6,5</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7</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9</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6,5</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7</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7</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6,5</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6</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6,5</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extLst>
                  <a:ext uri="{0D108BD9-81ED-4DB2-BD59-A6C34878D82A}">
                    <a16:rowId xmlns:a16="http://schemas.microsoft.com/office/drawing/2014/main" val="3937773117"/>
                  </a:ext>
                </a:extLst>
              </a:tr>
              <a:tr h="102840">
                <a:tc>
                  <a:txBody>
                    <a:bodyPr/>
                    <a:lstStyle/>
                    <a:p>
                      <a:pPr algn="l"/>
                      <a:r>
                        <a:rPr lang="da-DK" sz="800" b="0">
                          <a:effectLst/>
                        </a:rPr>
                        <a:t>L-Æblesyre g/L (MA)</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0,16</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0,11</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3,0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2,2</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1,1</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6,0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0,16</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0,08</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0,60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0,75</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0.30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0,24</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extLst>
                  <a:ext uri="{0D108BD9-81ED-4DB2-BD59-A6C34878D82A}">
                    <a16:rowId xmlns:a16="http://schemas.microsoft.com/office/drawing/2014/main" val="3588983059"/>
                  </a:ext>
                </a:extLst>
              </a:tr>
              <a:tr h="199557">
                <a:tc>
                  <a:txBody>
                    <a:bodyPr/>
                    <a:lstStyle/>
                    <a:p>
                      <a:pPr algn="l"/>
                      <a:r>
                        <a:rPr lang="da-DK" sz="800" b="0">
                          <a:effectLst/>
                        </a:rPr>
                        <a:t>L-Mælkesyre g/L (LLA)</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2,5</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1,2</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0,12</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0,08</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1,2</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0,12</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&gt;4,0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&gt;4,0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2,5</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1,2</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2,51</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2,67</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extLst>
                  <a:ext uri="{0D108BD9-81ED-4DB2-BD59-A6C34878D82A}">
                    <a16:rowId xmlns:a16="http://schemas.microsoft.com/office/drawing/2014/main" val="2145116617"/>
                  </a:ext>
                </a:extLst>
              </a:tr>
              <a:tr h="199557">
                <a:tc>
                  <a:txBody>
                    <a:bodyPr/>
                    <a:lstStyle/>
                    <a:p>
                      <a:pPr algn="l"/>
                      <a:r>
                        <a:rPr lang="da-DK" sz="800" b="0">
                          <a:effectLst/>
                        </a:rPr>
                        <a:t>D-Mælkesyre g/L (DLA)</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0,12</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0,20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0,30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0,50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0,30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0,30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0,20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0,20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0,50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0,12</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0,45</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0,49</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extLst>
                  <a:ext uri="{0D108BD9-81ED-4DB2-BD59-A6C34878D82A}">
                    <a16:rowId xmlns:a16="http://schemas.microsoft.com/office/drawing/2014/main" val="2964989414"/>
                  </a:ext>
                </a:extLst>
              </a:tr>
              <a:tr h="102840">
                <a:tc>
                  <a:txBody>
                    <a:bodyPr/>
                    <a:lstStyle/>
                    <a:p>
                      <a:pPr algn="l"/>
                      <a:r>
                        <a:rPr lang="da-DK" sz="800" b="0">
                          <a:effectLst/>
                        </a:rPr>
                        <a:t>Restsukker g/L (RS)</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3</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5</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15</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1,5</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0,3</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20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15</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13</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extLst>
                  <a:ext uri="{0D108BD9-81ED-4DB2-BD59-A6C34878D82A}">
                    <a16:rowId xmlns:a16="http://schemas.microsoft.com/office/drawing/2014/main" val="785351629"/>
                  </a:ext>
                </a:extLst>
              </a:tr>
              <a:tr h="102840">
                <a:tc>
                  <a:txBody>
                    <a:bodyPr/>
                    <a:lstStyle/>
                    <a:p>
                      <a:pPr algn="l"/>
                      <a:r>
                        <a:rPr lang="da-DK" sz="800" b="0">
                          <a:effectLst/>
                        </a:rPr>
                        <a:t>Fri Sulfit mg/L (FSO2)</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18</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18</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18</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18</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18</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23</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8</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18</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28</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23</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23</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extLst>
                  <a:ext uri="{0D108BD9-81ED-4DB2-BD59-A6C34878D82A}">
                    <a16:rowId xmlns:a16="http://schemas.microsoft.com/office/drawing/2014/main" val="3356503557"/>
                  </a:ext>
                </a:extLst>
              </a:tr>
              <a:tr h="199557">
                <a:tc>
                  <a:txBody>
                    <a:bodyPr/>
                    <a:lstStyle/>
                    <a:p>
                      <a:pPr algn="l"/>
                      <a:r>
                        <a:rPr lang="da-DK" sz="800" b="0">
                          <a:effectLst/>
                        </a:rPr>
                        <a:t>DR. METER pH-Meter</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gridSpan="12">
                  <a:txBody>
                    <a:bodyPr/>
                    <a:lstStyle/>
                    <a:p>
                      <a:r>
                        <a:rPr lang="da-DK" sz="1200" b="0">
                          <a:effectLst/>
                        </a:rPr>
                        <a:t> </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575326247"/>
                  </a:ext>
                </a:extLst>
              </a:tr>
              <a:tr h="102840">
                <a:tc>
                  <a:txBody>
                    <a:bodyPr/>
                    <a:lstStyle/>
                    <a:p>
                      <a:pPr algn="l"/>
                      <a:r>
                        <a:rPr lang="da-DK" sz="800" b="0">
                          <a:effectLst/>
                        </a:rPr>
                        <a:t>pH surhedsgrad</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3,16</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2,94</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2,90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3,11</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2,98</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2,99</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3,66</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3,44</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3,22</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3,03</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3,14</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3,25</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extLst>
                  <a:ext uri="{0D108BD9-81ED-4DB2-BD59-A6C34878D82A}">
                    <a16:rowId xmlns:a16="http://schemas.microsoft.com/office/drawing/2014/main" val="3566507055"/>
                  </a:ext>
                </a:extLst>
              </a:tr>
              <a:tr h="199557">
                <a:tc>
                  <a:txBody>
                    <a:bodyPr/>
                    <a:lstStyle/>
                    <a:p>
                      <a:pPr algn="l"/>
                      <a:r>
                        <a:rPr lang="da-DK" sz="800" b="0">
                          <a:effectLst/>
                        </a:rPr>
                        <a:t>VINOFERM vinometer</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gridSpan="12">
                  <a:txBody>
                    <a:bodyPr/>
                    <a:lstStyle/>
                    <a:p>
                      <a:r>
                        <a:rPr lang="da-DK" sz="1200" b="0">
                          <a:effectLst/>
                        </a:rPr>
                        <a:t> </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134980790"/>
                  </a:ext>
                </a:extLst>
              </a:tr>
              <a:tr h="102840">
                <a:tc>
                  <a:txBody>
                    <a:bodyPr/>
                    <a:lstStyle/>
                    <a:p>
                      <a:pPr algn="l"/>
                      <a:r>
                        <a:rPr lang="da-DK" sz="800" b="0">
                          <a:effectLst/>
                        </a:rPr>
                        <a:t>Alkohol % vol</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12,0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12,0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12,5</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11,5</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11,5</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12,0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12,0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11,0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12,0</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11,5</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a:effectLst/>
                        </a:rPr>
                        <a:t>12,5</a:t>
                      </a:r>
                      <a:endParaRPr lang="da-DK"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tc>
                  <a:txBody>
                    <a:bodyPr/>
                    <a:lstStyle/>
                    <a:p>
                      <a:pPr algn="ctr"/>
                      <a:r>
                        <a:rPr lang="da-DK" sz="800" b="0" dirty="0">
                          <a:effectLst/>
                        </a:rPr>
                        <a:t>13,0</a:t>
                      </a:r>
                      <a:endParaRPr lang="da-DK"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373" marR="54373" marT="0" marB="0"/>
                </a:tc>
                <a:extLst>
                  <a:ext uri="{0D108BD9-81ED-4DB2-BD59-A6C34878D82A}">
                    <a16:rowId xmlns:a16="http://schemas.microsoft.com/office/drawing/2014/main" val="3874458023"/>
                  </a:ext>
                </a:extLst>
              </a:tr>
            </a:tbl>
          </a:graphicData>
        </a:graphic>
      </p:graphicFrame>
      <p:sp>
        <p:nvSpPr>
          <p:cNvPr id="5" name="Rectangle 1">
            <a:extLst>
              <a:ext uri="{FF2B5EF4-FFF2-40B4-BE49-F238E27FC236}">
                <a16:creationId xmlns:a16="http://schemas.microsoft.com/office/drawing/2014/main" id="{BDC1977E-928C-1B4F-9154-DEC4C8B917FF}"/>
              </a:ext>
            </a:extLst>
          </p:cNvPr>
          <p:cNvSpPr>
            <a:spLocks noChangeArrowheads="1"/>
          </p:cNvSpPr>
          <p:nvPr/>
        </p:nvSpPr>
        <p:spPr bwMode="auto">
          <a:xfrm>
            <a:off x="847095" y="-31451"/>
            <a:ext cx="1126212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i="0"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Tabel 3: Sammenlignende analyser mellem FOSS </a:t>
            </a:r>
            <a:r>
              <a:rPr kumimoji="0" lang="da-DK" altLang="da-DK" i="0" u="none" strike="noStrike" cap="none" normalizeH="0" baseline="0" dirty="0" err="1">
                <a:ln>
                  <a:noFill/>
                </a:ln>
                <a:effectLst/>
                <a:latin typeface="Calibri" panose="020F0502020204030204" pitchFamily="34" charset="0"/>
                <a:ea typeface="Times New Roman" panose="02020603050405020304" pitchFamily="18" charset="0"/>
                <a:cs typeface="Times New Roman" panose="02020603050405020304" pitchFamily="18" charset="0"/>
              </a:rPr>
              <a:t>Winescan</a:t>
            </a:r>
            <a:r>
              <a:rPr kumimoji="0" lang="da-DK" altLang="da-DK" i="0"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 ATAGO Brix/</a:t>
            </a:r>
            <a:r>
              <a:rPr kumimoji="0" lang="da-DK" altLang="da-DK" i="0" u="none" strike="noStrike" cap="none" normalizeH="0" baseline="0" dirty="0" err="1">
                <a:ln>
                  <a:noFill/>
                </a:ln>
                <a:effectLst/>
                <a:latin typeface="Calibri" panose="020F0502020204030204" pitchFamily="34" charset="0"/>
                <a:ea typeface="Times New Roman" panose="02020603050405020304" pitchFamily="18" charset="0"/>
                <a:cs typeface="Times New Roman" panose="02020603050405020304" pitchFamily="18" charset="0"/>
              </a:rPr>
              <a:t>Acid</a:t>
            </a:r>
            <a:r>
              <a:rPr kumimoji="0" lang="da-DK" altLang="da-DK" i="0"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-meter og ACCUVIN </a:t>
            </a:r>
            <a:r>
              <a:rPr kumimoji="0" lang="da-DK" altLang="da-DK" i="0" u="none" strike="noStrike" cap="none" normalizeH="0" baseline="0" dirty="0" err="1">
                <a:ln>
                  <a:noFill/>
                </a:ln>
                <a:effectLst/>
                <a:latin typeface="Calibri" panose="020F0502020204030204" pitchFamily="34" charset="0"/>
                <a:ea typeface="Times New Roman" panose="02020603050405020304" pitchFamily="18" charset="0"/>
                <a:cs typeface="Times New Roman" panose="02020603050405020304" pitchFamily="18" charset="0"/>
              </a:rPr>
              <a:t>Quicktest</a:t>
            </a:r>
            <a:r>
              <a:rPr kumimoji="0" lang="da-DK" altLang="da-DK" i="0"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 </a:t>
            </a:r>
            <a:br>
              <a:rPr kumimoji="0" lang="da-DK" altLang="da-DK" i="0"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br>
            <a:r>
              <a:rPr kumimoji="0" lang="da-DK" altLang="da-DK" i="0"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Analysedata fra en blindsmagning (benchmarking) af 5 udenlandske og 7 danske mousserende vine i juni 2019</a:t>
            </a:r>
          </a:p>
          <a:p>
            <a:pPr lvl="0" defTabSz="914400" eaLnBrk="0" fontAlgn="base" hangingPunct="0">
              <a:spcBef>
                <a:spcPct val="0"/>
              </a:spcBef>
              <a:spcAft>
                <a:spcPct val="0"/>
              </a:spcAft>
            </a:pPr>
            <a:r>
              <a:rPr lang="da-DK" altLang="da-DK" dirty="0" err="1">
                <a:solidFill>
                  <a:srgbClr val="FF0000"/>
                </a:solidFill>
                <a:latin typeface="Calibri" panose="020F0502020204030204" pitchFamily="34" charset="0"/>
                <a:cs typeface="Times New Roman" panose="02020603050405020304" pitchFamily="18" charset="0"/>
              </a:rPr>
              <a:t>Ref</a:t>
            </a:r>
            <a:r>
              <a:rPr lang="da-DK" altLang="da-DK" dirty="0">
                <a:solidFill>
                  <a:srgbClr val="FF0000"/>
                </a:solidFill>
                <a:latin typeface="Calibri" panose="020F0502020204030204" pitchFamily="34" charset="0"/>
                <a:cs typeface="Times New Roman" panose="02020603050405020304" pitchFamily="18" charset="0"/>
              </a:rPr>
              <a:t>: Brogren - Vinpressen Februar 2020 </a:t>
            </a:r>
            <a:r>
              <a:rPr lang="da-DK" altLang="da-DK" dirty="0">
                <a:solidFill>
                  <a:srgbClr val="FF0000"/>
                </a:solidFill>
                <a:latin typeface="Calibri" panose="020F0502020204030204" pitchFamily="34" charset="0"/>
                <a:cs typeface="Times New Roman" panose="02020603050405020304" pitchFamily="18" charset="0"/>
                <a:hlinkClick r:id="rId2"/>
              </a:rPr>
              <a:t>–</a:t>
            </a:r>
            <a:r>
              <a:rPr lang="da-DK" altLang="da-DK" dirty="0">
                <a:solidFill>
                  <a:srgbClr val="FF0000"/>
                </a:solidFill>
                <a:latin typeface="Calibri" panose="020F0502020204030204" pitchFamily="34" charset="0"/>
                <a:cs typeface="Times New Roman" panose="02020603050405020304" pitchFamily="18" charset="0"/>
              </a:rPr>
              <a:t> </a:t>
            </a:r>
          </a:p>
          <a:p>
            <a:pPr lvl="0" defTabSz="914400" eaLnBrk="0" fontAlgn="base" hangingPunct="0">
              <a:spcBef>
                <a:spcPct val="0"/>
              </a:spcBef>
              <a:spcAft>
                <a:spcPct val="0"/>
              </a:spcAft>
            </a:pPr>
            <a:r>
              <a:rPr lang="da-DK" altLang="da-DK" dirty="0">
                <a:solidFill>
                  <a:srgbClr val="0070C0"/>
                </a:solidFill>
                <a:latin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https://vinosigns.dk/wp-content/uploads/2020/03/C.-H.-Brogren-Analyser-Del-2-Vinpressen_2020_1_pp22-26.pdf.pdf</a:t>
            </a:r>
            <a:endParaRPr kumimoji="0" lang="da-DK" altLang="da-DK" i="0" u="none" strike="noStrike" cap="none" normalizeH="0" baseline="0" dirty="0">
              <a:ln>
                <a:noFill/>
              </a:ln>
              <a:solidFill>
                <a:srgbClr val="0070C0"/>
              </a:solidFill>
              <a:effectLst/>
            </a:endParaRPr>
          </a:p>
        </p:txBody>
      </p:sp>
    </p:spTree>
    <p:extLst>
      <p:ext uri="{BB962C8B-B14F-4D97-AF65-F5344CB8AC3E}">
        <p14:creationId xmlns:p14="http://schemas.microsoft.com/office/powerpoint/2010/main" val="136961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77CEE7-08D6-6147-9884-B08D6E86D371}"/>
              </a:ext>
            </a:extLst>
          </p:cNvPr>
          <p:cNvSpPr>
            <a:spLocks noGrp="1"/>
          </p:cNvSpPr>
          <p:nvPr>
            <p:ph type="title"/>
          </p:nvPr>
        </p:nvSpPr>
        <p:spPr>
          <a:xfrm>
            <a:off x="5618768" y="390172"/>
            <a:ext cx="4520595" cy="1195740"/>
          </a:xfrm>
        </p:spPr>
        <p:txBody>
          <a:bodyPr>
            <a:normAutofit fontScale="90000"/>
          </a:bodyPr>
          <a:lstStyle/>
          <a:p>
            <a:r>
              <a:rPr lang="da-DK" dirty="0"/>
              <a:t>Hvad er sigtemålene for kvalitet I moussereende  vine ?</a:t>
            </a:r>
          </a:p>
        </p:txBody>
      </p:sp>
      <p:pic>
        <p:nvPicPr>
          <p:cNvPr id="5" name="Pladsholder til indhold 4">
            <a:extLst>
              <a:ext uri="{FF2B5EF4-FFF2-40B4-BE49-F238E27FC236}">
                <a16:creationId xmlns:a16="http://schemas.microsoft.com/office/drawing/2014/main" id="{322098F4-5DDA-D14D-9DF7-2264DD82235E}"/>
              </a:ext>
            </a:extLst>
          </p:cNvPr>
          <p:cNvPicPr>
            <a:picLocks noGrp="1" noChangeAspect="1"/>
          </p:cNvPicPr>
          <p:nvPr>
            <p:ph idx="1"/>
          </p:nvPr>
        </p:nvPicPr>
        <p:blipFill>
          <a:blip r:embed="rId2"/>
          <a:stretch>
            <a:fillRect/>
          </a:stretch>
        </p:blipFill>
        <p:spPr>
          <a:xfrm rot="21443690">
            <a:off x="-637887" y="-291601"/>
            <a:ext cx="6291889" cy="8903818"/>
          </a:xfrm>
        </p:spPr>
      </p:pic>
      <p:graphicFrame>
        <p:nvGraphicFramePr>
          <p:cNvPr id="7" name="Tabel 7">
            <a:extLst>
              <a:ext uri="{FF2B5EF4-FFF2-40B4-BE49-F238E27FC236}">
                <a16:creationId xmlns:a16="http://schemas.microsoft.com/office/drawing/2014/main" id="{F458B24C-2A63-684E-957F-82D0949CCE7D}"/>
              </a:ext>
            </a:extLst>
          </p:cNvPr>
          <p:cNvGraphicFramePr>
            <a:graphicFrameLocks noGrp="1"/>
          </p:cNvGraphicFramePr>
          <p:nvPr>
            <p:extLst>
              <p:ext uri="{D42A27DB-BD31-4B8C-83A1-F6EECF244321}">
                <p14:modId xmlns:p14="http://schemas.microsoft.com/office/powerpoint/2010/main" val="1726657814"/>
              </p:ext>
            </p:extLst>
          </p:nvPr>
        </p:nvGraphicFramePr>
        <p:xfrm>
          <a:off x="4843463" y="1833744"/>
          <a:ext cx="7200905" cy="4295175"/>
        </p:xfrm>
        <a:graphic>
          <a:graphicData uri="http://schemas.openxmlformats.org/drawingml/2006/table">
            <a:tbl>
              <a:tblPr firstRow="1" bandRow="1">
                <a:tableStyleId>{5C22544A-7EE6-4342-B048-85BDC9FD1C3A}</a:tableStyleId>
              </a:tblPr>
              <a:tblGrid>
                <a:gridCol w="1160081">
                  <a:extLst>
                    <a:ext uri="{9D8B030D-6E8A-4147-A177-3AD203B41FA5}">
                      <a16:colId xmlns:a16="http://schemas.microsoft.com/office/drawing/2014/main" val="597943608"/>
                    </a:ext>
                  </a:extLst>
                </a:gridCol>
                <a:gridCol w="583066">
                  <a:extLst>
                    <a:ext uri="{9D8B030D-6E8A-4147-A177-3AD203B41FA5}">
                      <a16:colId xmlns:a16="http://schemas.microsoft.com/office/drawing/2014/main" val="2785640580"/>
                    </a:ext>
                  </a:extLst>
                </a:gridCol>
                <a:gridCol w="1107731">
                  <a:extLst>
                    <a:ext uri="{9D8B030D-6E8A-4147-A177-3AD203B41FA5}">
                      <a16:colId xmlns:a16="http://schemas.microsoft.com/office/drawing/2014/main" val="2210460455"/>
                    </a:ext>
                  </a:extLst>
                </a:gridCol>
                <a:gridCol w="1088912">
                  <a:extLst>
                    <a:ext uri="{9D8B030D-6E8A-4147-A177-3AD203B41FA5}">
                      <a16:colId xmlns:a16="http://schemas.microsoft.com/office/drawing/2014/main" val="3158788941"/>
                    </a:ext>
                  </a:extLst>
                </a:gridCol>
                <a:gridCol w="1091237">
                  <a:extLst>
                    <a:ext uri="{9D8B030D-6E8A-4147-A177-3AD203B41FA5}">
                      <a16:colId xmlns:a16="http://schemas.microsoft.com/office/drawing/2014/main" val="467700060"/>
                    </a:ext>
                  </a:extLst>
                </a:gridCol>
                <a:gridCol w="1434785">
                  <a:extLst>
                    <a:ext uri="{9D8B030D-6E8A-4147-A177-3AD203B41FA5}">
                      <a16:colId xmlns:a16="http://schemas.microsoft.com/office/drawing/2014/main" val="971433743"/>
                    </a:ext>
                  </a:extLst>
                </a:gridCol>
                <a:gridCol w="735093">
                  <a:extLst>
                    <a:ext uri="{9D8B030D-6E8A-4147-A177-3AD203B41FA5}">
                      <a16:colId xmlns:a16="http://schemas.microsoft.com/office/drawing/2014/main" val="1613522591"/>
                    </a:ext>
                  </a:extLst>
                </a:gridCol>
              </a:tblGrid>
              <a:tr h="694443">
                <a:tc>
                  <a:txBody>
                    <a:bodyPr/>
                    <a:lstStyle/>
                    <a:p>
                      <a:r>
                        <a:rPr lang="da-DK" sz="1600" dirty="0"/>
                        <a:t>Type of </a:t>
                      </a:r>
                      <a:r>
                        <a:rPr lang="da-DK" sz="1600" dirty="0" err="1"/>
                        <a:t>wine</a:t>
                      </a:r>
                      <a:endParaRPr lang="da-DK" sz="1600" dirty="0"/>
                    </a:p>
                  </a:txBody>
                  <a:tcPr/>
                </a:tc>
                <a:tc>
                  <a:txBody>
                    <a:bodyPr/>
                    <a:lstStyle/>
                    <a:p>
                      <a:r>
                        <a:rPr lang="da-DK" sz="1600" dirty="0"/>
                        <a:t>pH</a:t>
                      </a:r>
                    </a:p>
                  </a:txBody>
                  <a:tcPr/>
                </a:tc>
                <a:tc>
                  <a:txBody>
                    <a:bodyPr/>
                    <a:lstStyle/>
                    <a:p>
                      <a:r>
                        <a:rPr lang="da-DK" sz="1600" dirty="0"/>
                        <a:t>Totalsyre g/L  svovlsyre</a:t>
                      </a:r>
                    </a:p>
                  </a:txBody>
                  <a:tcPr/>
                </a:tc>
                <a:tc>
                  <a:txBody>
                    <a:bodyPr/>
                    <a:lstStyle/>
                    <a:p>
                      <a:r>
                        <a:rPr lang="da-DK" sz="1600" dirty="0"/>
                        <a:t>Vinsyre g/L</a:t>
                      </a:r>
                    </a:p>
                  </a:txBody>
                  <a:tcPr/>
                </a:tc>
                <a:tc>
                  <a:txBody>
                    <a:bodyPr/>
                    <a:lstStyle/>
                    <a:p>
                      <a:r>
                        <a:rPr lang="da-DK" sz="1600" dirty="0"/>
                        <a:t>Æblesyre g/L</a:t>
                      </a:r>
                    </a:p>
                  </a:txBody>
                  <a:tcPr/>
                </a:tc>
                <a:tc>
                  <a:txBody>
                    <a:bodyPr/>
                    <a:lstStyle/>
                    <a:p>
                      <a:r>
                        <a:rPr lang="da-DK" sz="1600" dirty="0"/>
                        <a:t>Mælkesyre g/L</a:t>
                      </a:r>
                    </a:p>
                  </a:txBody>
                  <a:tcPr/>
                </a:tc>
                <a:tc>
                  <a:txBody>
                    <a:bodyPr/>
                    <a:lstStyle/>
                    <a:p>
                      <a:r>
                        <a:rPr lang="da-DK" sz="1600" dirty="0"/>
                        <a:t>Tryk</a:t>
                      </a:r>
                    </a:p>
                    <a:p>
                      <a:r>
                        <a:rPr lang="da-DK" sz="1600" dirty="0"/>
                        <a:t>Bar</a:t>
                      </a:r>
                    </a:p>
                  </a:txBody>
                  <a:tcPr/>
                </a:tc>
                <a:extLst>
                  <a:ext uri="{0D108BD9-81ED-4DB2-BD59-A6C34878D82A}">
                    <a16:rowId xmlns:a16="http://schemas.microsoft.com/office/drawing/2014/main" val="2152899526"/>
                  </a:ext>
                </a:extLst>
              </a:tr>
              <a:tr h="694443">
                <a:tc>
                  <a:txBody>
                    <a:bodyPr/>
                    <a:lstStyle/>
                    <a:p>
                      <a:r>
                        <a:rPr lang="da-DK" sz="1600" dirty="0"/>
                        <a:t>Sekt </a:t>
                      </a:r>
                      <a:r>
                        <a:rPr lang="da-DK" sz="1600" dirty="0" err="1"/>
                        <a:t>b.A</a:t>
                      </a:r>
                      <a:r>
                        <a:rPr lang="da-DK" sz="1600" dirty="0"/>
                        <a:t>.</a:t>
                      </a:r>
                    </a:p>
                  </a:txBody>
                  <a:tcPr/>
                </a:tc>
                <a:tc>
                  <a:txBody>
                    <a:bodyPr/>
                    <a:lstStyle/>
                    <a:p>
                      <a:r>
                        <a:rPr lang="da-DK" sz="1600" dirty="0"/>
                        <a:t>3,09</a:t>
                      </a:r>
                    </a:p>
                  </a:txBody>
                  <a:tcPr/>
                </a:tc>
                <a:tc>
                  <a:txBody>
                    <a:bodyPr/>
                    <a:lstStyle/>
                    <a:p>
                      <a:r>
                        <a:rPr lang="da-DK" sz="1600" dirty="0"/>
                        <a:t>7.1</a:t>
                      </a:r>
                    </a:p>
                  </a:txBody>
                  <a:tcPr/>
                </a:tc>
                <a:tc>
                  <a:txBody>
                    <a:bodyPr/>
                    <a:lstStyle/>
                    <a:p>
                      <a:r>
                        <a:rPr lang="da-DK" sz="1600" dirty="0"/>
                        <a:t>2.3</a:t>
                      </a:r>
                    </a:p>
                  </a:txBody>
                  <a:tcPr/>
                </a:tc>
                <a:tc>
                  <a:txBody>
                    <a:bodyPr/>
                    <a:lstStyle/>
                    <a:p>
                      <a:r>
                        <a:rPr lang="da-DK" sz="1600" dirty="0"/>
                        <a:t>2,0</a:t>
                      </a:r>
                    </a:p>
                  </a:txBody>
                  <a:tcPr/>
                </a:tc>
                <a:tc>
                  <a:txBody>
                    <a:bodyPr/>
                    <a:lstStyle/>
                    <a:p>
                      <a:r>
                        <a:rPr lang="da-DK" sz="1600" dirty="0"/>
                        <a:t>1.0</a:t>
                      </a:r>
                    </a:p>
                  </a:txBody>
                  <a:tcPr/>
                </a:tc>
                <a:tc>
                  <a:txBody>
                    <a:bodyPr/>
                    <a:lstStyle/>
                    <a:p>
                      <a:r>
                        <a:rPr lang="da-DK" sz="1600" dirty="0"/>
                        <a:t>5.3</a:t>
                      </a:r>
                    </a:p>
                  </a:txBody>
                  <a:tcPr/>
                </a:tc>
                <a:extLst>
                  <a:ext uri="{0D108BD9-81ED-4DB2-BD59-A6C34878D82A}">
                    <a16:rowId xmlns:a16="http://schemas.microsoft.com/office/drawing/2014/main" val="4282259519"/>
                  </a:ext>
                </a:extLst>
              </a:tr>
              <a:tr h="694443">
                <a:tc>
                  <a:txBody>
                    <a:bodyPr/>
                    <a:lstStyle/>
                    <a:p>
                      <a:r>
                        <a:rPr lang="da-DK" sz="1600" dirty="0" err="1"/>
                        <a:t>Winzer</a:t>
                      </a:r>
                      <a:r>
                        <a:rPr lang="da-DK" sz="1600" dirty="0"/>
                        <a:t>-Sekt</a:t>
                      </a:r>
                    </a:p>
                  </a:txBody>
                  <a:tcPr/>
                </a:tc>
                <a:tc>
                  <a:txBody>
                    <a:bodyPr/>
                    <a:lstStyle/>
                    <a:p>
                      <a:r>
                        <a:rPr lang="da-DK" sz="1600" dirty="0"/>
                        <a:t>2,91</a:t>
                      </a:r>
                    </a:p>
                  </a:txBody>
                  <a:tcPr/>
                </a:tc>
                <a:tc>
                  <a:txBody>
                    <a:bodyPr/>
                    <a:lstStyle/>
                    <a:p>
                      <a:r>
                        <a:rPr lang="da-DK" sz="1600" dirty="0"/>
                        <a:t>7.6</a:t>
                      </a:r>
                    </a:p>
                  </a:txBody>
                  <a:tcPr/>
                </a:tc>
                <a:tc>
                  <a:txBody>
                    <a:bodyPr/>
                    <a:lstStyle/>
                    <a:p>
                      <a:r>
                        <a:rPr lang="da-DK" sz="1600" dirty="0"/>
                        <a:t>2.2</a:t>
                      </a:r>
                    </a:p>
                  </a:txBody>
                  <a:tcPr/>
                </a:tc>
                <a:tc>
                  <a:txBody>
                    <a:bodyPr/>
                    <a:lstStyle/>
                    <a:p>
                      <a:r>
                        <a:rPr lang="da-DK" sz="1600" dirty="0"/>
                        <a:t>3.2</a:t>
                      </a:r>
                    </a:p>
                  </a:txBody>
                  <a:tcPr/>
                </a:tc>
                <a:tc>
                  <a:txBody>
                    <a:bodyPr/>
                    <a:lstStyle/>
                    <a:p>
                      <a:r>
                        <a:rPr lang="da-DK" sz="1600" dirty="0"/>
                        <a:t>0.4</a:t>
                      </a:r>
                    </a:p>
                  </a:txBody>
                  <a:tcPr/>
                </a:tc>
                <a:tc>
                  <a:txBody>
                    <a:bodyPr/>
                    <a:lstStyle/>
                    <a:p>
                      <a:r>
                        <a:rPr lang="da-DK" sz="1600" dirty="0"/>
                        <a:t>4.6</a:t>
                      </a:r>
                    </a:p>
                  </a:txBody>
                  <a:tcPr/>
                </a:tc>
                <a:extLst>
                  <a:ext uri="{0D108BD9-81ED-4DB2-BD59-A6C34878D82A}">
                    <a16:rowId xmlns:a16="http://schemas.microsoft.com/office/drawing/2014/main" val="4263997824"/>
                  </a:ext>
                </a:extLst>
              </a:tr>
              <a:tr h="694443">
                <a:tc>
                  <a:txBody>
                    <a:bodyPr/>
                    <a:lstStyle/>
                    <a:p>
                      <a:r>
                        <a:rPr lang="da-DK" sz="1600" dirty="0"/>
                        <a:t>Champagne</a:t>
                      </a:r>
                    </a:p>
                  </a:txBody>
                  <a:tcPr/>
                </a:tc>
                <a:tc>
                  <a:txBody>
                    <a:bodyPr/>
                    <a:lstStyle/>
                    <a:p>
                      <a:r>
                        <a:rPr lang="da-DK" sz="1600" dirty="0"/>
                        <a:t>3.10</a:t>
                      </a:r>
                    </a:p>
                  </a:txBody>
                  <a:tcPr/>
                </a:tc>
                <a:tc>
                  <a:txBody>
                    <a:bodyPr/>
                    <a:lstStyle/>
                    <a:p>
                      <a:r>
                        <a:rPr lang="da-DK" sz="1600" dirty="0"/>
                        <a:t>7.5</a:t>
                      </a:r>
                    </a:p>
                  </a:txBody>
                  <a:tcPr/>
                </a:tc>
                <a:tc>
                  <a:txBody>
                    <a:bodyPr/>
                    <a:lstStyle/>
                    <a:p>
                      <a:r>
                        <a:rPr lang="da-DK" sz="1600" dirty="0"/>
                        <a:t>2.8</a:t>
                      </a:r>
                    </a:p>
                  </a:txBody>
                  <a:tcPr/>
                </a:tc>
                <a:tc>
                  <a:txBody>
                    <a:bodyPr/>
                    <a:lstStyle/>
                    <a:p>
                      <a:r>
                        <a:rPr lang="da-DK" sz="1600" dirty="0"/>
                        <a:t>1,1</a:t>
                      </a:r>
                    </a:p>
                  </a:txBody>
                  <a:tcPr/>
                </a:tc>
                <a:tc>
                  <a:txBody>
                    <a:bodyPr/>
                    <a:lstStyle/>
                    <a:p>
                      <a:r>
                        <a:rPr lang="da-DK" sz="1600" dirty="0"/>
                        <a:t>2,8</a:t>
                      </a:r>
                    </a:p>
                  </a:txBody>
                  <a:tcPr/>
                </a:tc>
                <a:tc>
                  <a:txBody>
                    <a:bodyPr/>
                    <a:lstStyle/>
                    <a:p>
                      <a:r>
                        <a:rPr lang="da-DK" sz="1600" dirty="0"/>
                        <a:t>5.3</a:t>
                      </a:r>
                    </a:p>
                  </a:txBody>
                  <a:tcPr/>
                </a:tc>
                <a:extLst>
                  <a:ext uri="{0D108BD9-81ED-4DB2-BD59-A6C34878D82A}">
                    <a16:rowId xmlns:a16="http://schemas.microsoft.com/office/drawing/2014/main" val="607979219"/>
                  </a:ext>
                </a:extLst>
              </a:tr>
              <a:tr h="694443">
                <a:tc>
                  <a:txBody>
                    <a:bodyPr/>
                    <a:lstStyle/>
                    <a:p>
                      <a:r>
                        <a:rPr lang="da-DK" sz="1600" dirty="0"/>
                        <a:t>Asti</a:t>
                      </a:r>
                    </a:p>
                  </a:txBody>
                  <a:tcPr/>
                </a:tc>
                <a:tc>
                  <a:txBody>
                    <a:bodyPr/>
                    <a:lstStyle/>
                    <a:p>
                      <a:r>
                        <a:rPr lang="da-DK" sz="1600" dirty="0"/>
                        <a:t>3.05</a:t>
                      </a:r>
                    </a:p>
                  </a:txBody>
                  <a:tcPr/>
                </a:tc>
                <a:tc>
                  <a:txBody>
                    <a:bodyPr/>
                    <a:lstStyle/>
                    <a:p>
                      <a:r>
                        <a:rPr lang="da-DK" sz="1600" dirty="0"/>
                        <a:t>6.0</a:t>
                      </a:r>
                    </a:p>
                  </a:txBody>
                  <a:tcPr/>
                </a:tc>
                <a:tc>
                  <a:txBody>
                    <a:bodyPr/>
                    <a:lstStyle/>
                    <a:p>
                      <a:r>
                        <a:rPr lang="da-DK" sz="1600" dirty="0"/>
                        <a:t>2.3</a:t>
                      </a:r>
                    </a:p>
                  </a:txBody>
                  <a:tcPr/>
                </a:tc>
                <a:tc>
                  <a:txBody>
                    <a:bodyPr/>
                    <a:lstStyle/>
                    <a:p>
                      <a:r>
                        <a:rPr lang="da-DK" sz="1600" dirty="0"/>
                        <a:t>1,6</a:t>
                      </a:r>
                    </a:p>
                  </a:txBody>
                  <a:tcPr/>
                </a:tc>
                <a:tc>
                  <a:txBody>
                    <a:bodyPr/>
                    <a:lstStyle/>
                    <a:p>
                      <a:r>
                        <a:rPr lang="da-DK" sz="1600" dirty="0"/>
                        <a:t>0.5</a:t>
                      </a:r>
                    </a:p>
                  </a:txBody>
                  <a:tcPr/>
                </a:tc>
                <a:tc>
                  <a:txBody>
                    <a:bodyPr/>
                    <a:lstStyle/>
                    <a:p>
                      <a:r>
                        <a:rPr lang="da-DK" sz="1600" dirty="0"/>
                        <a:t>4.0</a:t>
                      </a:r>
                    </a:p>
                  </a:txBody>
                  <a:tcPr/>
                </a:tc>
                <a:extLst>
                  <a:ext uri="{0D108BD9-81ED-4DB2-BD59-A6C34878D82A}">
                    <a16:rowId xmlns:a16="http://schemas.microsoft.com/office/drawing/2014/main" val="3338236078"/>
                  </a:ext>
                </a:extLst>
              </a:tr>
              <a:tr h="694443">
                <a:tc>
                  <a:txBody>
                    <a:bodyPr/>
                    <a:lstStyle/>
                    <a:p>
                      <a:r>
                        <a:rPr lang="da-DK" sz="1600" dirty="0" err="1"/>
                        <a:t>Cava</a:t>
                      </a:r>
                      <a:endParaRPr lang="da-DK" sz="1600" dirty="0"/>
                    </a:p>
                  </a:txBody>
                  <a:tcPr/>
                </a:tc>
                <a:tc>
                  <a:txBody>
                    <a:bodyPr/>
                    <a:lstStyle/>
                    <a:p>
                      <a:r>
                        <a:rPr lang="da-DK" sz="1600" dirty="0"/>
                        <a:t>2,94</a:t>
                      </a:r>
                    </a:p>
                  </a:txBody>
                  <a:tcPr/>
                </a:tc>
                <a:tc>
                  <a:txBody>
                    <a:bodyPr/>
                    <a:lstStyle/>
                    <a:p>
                      <a:r>
                        <a:rPr lang="da-DK" sz="1600" dirty="0"/>
                        <a:t>5.8</a:t>
                      </a:r>
                    </a:p>
                  </a:txBody>
                  <a:tcPr/>
                </a:tc>
                <a:tc>
                  <a:txBody>
                    <a:bodyPr/>
                    <a:lstStyle/>
                    <a:p>
                      <a:r>
                        <a:rPr lang="da-DK" sz="1600" dirty="0"/>
                        <a:t>3.1</a:t>
                      </a:r>
                    </a:p>
                  </a:txBody>
                  <a:tcPr/>
                </a:tc>
                <a:tc>
                  <a:txBody>
                    <a:bodyPr/>
                    <a:lstStyle/>
                    <a:p>
                      <a:r>
                        <a:rPr lang="da-DK" sz="1600" dirty="0"/>
                        <a:t>0.4</a:t>
                      </a:r>
                    </a:p>
                  </a:txBody>
                  <a:tcPr/>
                </a:tc>
                <a:tc>
                  <a:txBody>
                    <a:bodyPr/>
                    <a:lstStyle/>
                    <a:p>
                      <a:r>
                        <a:rPr lang="da-DK" sz="1600" dirty="0"/>
                        <a:t>0.6</a:t>
                      </a:r>
                    </a:p>
                  </a:txBody>
                  <a:tcPr/>
                </a:tc>
                <a:tc>
                  <a:txBody>
                    <a:bodyPr/>
                    <a:lstStyle/>
                    <a:p>
                      <a:r>
                        <a:rPr lang="da-DK" sz="1600" dirty="0"/>
                        <a:t>5.0</a:t>
                      </a:r>
                    </a:p>
                  </a:txBody>
                  <a:tcPr/>
                </a:tc>
                <a:extLst>
                  <a:ext uri="{0D108BD9-81ED-4DB2-BD59-A6C34878D82A}">
                    <a16:rowId xmlns:a16="http://schemas.microsoft.com/office/drawing/2014/main" val="1920023370"/>
                  </a:ext>
                </a:extLst>
              </a:tr>
            </a:tbl>
          </a:graphicData>
        </a:graphic>
      </p:graphicFrame>
      <p:sp>
        <p:nvSpPr>
          <p:cNvPr id="8" name="Tekstfelt 7">
            <a:extLst>
              <a:ext uri="{FF2B5EF4-FFF2-40B4-BE49-F238E27FC236}">
                <a16:creationId xmlns:a16="http://schemas.microsoft.com/office/drawing/2014/main" id="{3C45ABE5-7CF3-DE47-B46C-D90CF05D7A83}"/>
              </a:ext>
            </a:extLst>
          </p:cNvPr>
          <p:cNvSpPr txBox="1"/>
          <p:nvPr/>
        </p:nvSpPr>
        <p:spPr>
          <a:xfrm>
            <a:off x="5864090" y="6156516"/>
            <a:ext cx="7472361" cy="646331"/>
          </a:xfrm>
          <a:prstGeom prst="rect">
            <a:avLst/>
          </a:prstGeom>
          <a:noFill/>
        </p:spPr>
        <p:txBody>
          <a:bodyPr wrap="square" rtlCol="0">
            <a:spAutoFit/>
          </a:bodyPr>
          <a:lstStyle/>
          <a:p>
            <a:r>
              <a:rPr lang="da-DK" dirty="0">
                <a:solidFill>
                  <a:schemeClr val="bg1"/>
                </a:solidFill>
                <a:hlinkClick r:id="rId3">
                  <a:extLst>
                    <a:ext uri="{A12FA001-AC4F-418D-AE19-62706E023703}">
                      <ahyp:hlinkClr xmlns:ahyp="http://schemas.microsoft.com/office/drawing/2018/hyperlinkcolor" val="tx"/>
                    </a:ext>
                  </a:extLst>
                </a:hlinkClick>
              </a:rPr>
              <a:t>Sekt, Schaum- und Perlwein</a:t>
            </a:r>
            <a:r>
              <a:rPr lang="da-DK" b="1" dirty="0">
                <a:solidFill>
                  <a:schemeClr val="bg1"/>
                </a:solidFill>
              </a:rPr>
              <a:t> – </a:t>
            </a:r>
          </a:p>
          <a:p>
            <a:r>
              <a:rPr lang="da-DK" dirty="0">
                <a:solidFill>
                  <a:schemeClr val="bg1"/>
                </a:solidFill>
              </a:rPr>
              <a:t>by </a:t>
            </a:r>
            <a:r>
              <a:rPr lang="da-DK" dirty="0">
                <a:solidFill>
                  <a:schemeClr val="bg1"/>
                </a:solidFill>
                <a:hlinkClick r:id="rId4">
                  <a:extLst>
                    <a:ext uri="{A12FA001-AC4F-418D-AE19-62706E023703}">
                      <ahyp:hlinkClr xmlns:ahyp="http://schemas.microsoft.com/office/drawing/2018/hyperlinkcolor" val="tx"/>
                    </a:ext>
                  </a:extLst>
                </a:hlinkClick>
              </a:rPr>
              <a:t>Hans Peter Bach</a:t>
            </a:r>
            <a:r>
              <a:rPr lang="da-DK" dirty="0">
                <a:solidFill>
                  <a:schemeClr val="bg1"/>
                </a:solidFill>
              </a:rPr>
              <a:t> , </a:t>
            </a:r>
            <a:r>
              <a:rPr lang="da-DK" dirty="0">
                <a:solidFill>
                  <a:schemeClr val="bg1"/>
                </a:solidFill>
                <a:hlinkClick r:id="rId5">
                  <a:extLst>
                    <a:ext uri="{A12FA001-AC4F-418D-AE19-62706E023703}">
                      <ahyp:hlinkClr xmlns:ahyp="http://schemas.microsoft.com/office/drawing/2018/hyperlinkcolor" val="tx"/>
                    </a:ext>
                  </a:extLst>
                </a:hlinkClick>
              </a:rPr>
              <a:t>Gerhard Troost</a:t>
            </a:r>
            <a:r>
              <a:rPr lang="da-DK" dirty="0">
                <a:solidFill>
                  <a:schemeClr val="bg1"/>
                </a:solidFill>
              </a:rPr>
              <a:t> , et al. | </a:t>
            </a:r>
            <a:r>
              <a:rPr lang="da-DK" dirty="0" err="1">
                <a:solidFill>
                  <a:schemeClr val="bg1"/>
                </a:solidFill>
              </a:rPr>
              <a:t>Apr</a:t>
            </a:r>
            <a:r>
              <a:rPr lang="da-DK" dirty="0">
                <a:solidFill>
                  <a:schemeClr val="bg1"/>
                </a:solidFill>
              </a:rPr>
              <a:t> 26, 2010</a:t>
            </a:r>
          </a:p>
        </p:txBody>
      </p:sp>
    </p:spTree>
    <p:extLst>
      <p:ext uri="{BB962C8B-B14F-4D97-AF65-F5344CB8AC3E}">
        <p14:creationId xmlns:p14="http://schemas.microsoft.com/office/powerpoint/2010/main" val="1881245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6CCF3E-98B3-0645-9647-A088267B2DFB}"/>
              </a:ext>
            </a:extLst>
          </p:cNvPr>
          <p:cNvSpPr>
            <a:spLocks noGrp="1"/>
          </p:cNvSpPr>
          <p:nvPr>
            <p:ph type="title"/>
          </p:nvPr>
        </p:nvSpPr>
        <p:spPr>
          <a:xfrm>
            <a:off x="491491" y="575911"/>
            <a:ext cx="11024234" cy="1049235"/>
          </a:xfrm>
        </p:spPr>
        <p:txBody>
          <a:bodyPr/>
          <a:lstStyle/>
          <a:p>
            <a:r>
              <a:rPr lang="da-DK" dirty="0"/>
              <a:t>Vælg den rette druesort til Mousserende vin – hvad er Kriterierne ?</a:t>
            </a:r>
          </a:p>
        </p:txBody>
      </p:sp>
      <p:sp>
        <p:nvSpPr>
          <p:cNvPr id="3" name="Pladsholder til indhold 2">
            <a:extLst>
              <a:ext uri="{FF2B5EF4-FFF2-40B4-BE49-F238E27FC236}">
                <a16:creationId xmlns:a16="http://schemas.microsoft.com/office/drawing/2014/main" id="{C545C807-65F6-DE45-B773-9F92DB30F498}"/>
              </a:ext>
            </a:extLst>
          </p:cNvPr>
          <p:cNvSpPr>
            <a:spLocks noGrp="1"/>
          </p:cNvSpPr>
          <p:nvPr>
            <p:ph idx="1"/>
          </p:nvPr>
        </p:nvSpPr>
        <p:spPr>
          <a:xfrm>
            <a:off x="71440" y="2080260"/>
            <a:ext cx="12087225" cy="3973221"/>
          </a:xfrm>
        </p:spPr>
        <p:txBody>
          <a:bodyPr>
            <a:normAutofit fontScale="70000" lnSpcReduction="20000"/>
          </a:bodyPr>
          <a:lstStyle/>
          <a:p>
            <a:pPr marL="0" indent="0">
              <a:buNone/>
            </a:pPr>
            <a:r>
              <a:rPr lang="da-DK" b="1" dirty="0"/>
              <a:t>JKI (Julius Kühn Institut, </a:t>
            </a:r>
            <a:r>
              <a:rPr lang="da-DK" b="1" dirty="0" err="1"/>
              <a:t>Geiweilerhof</a:t>
            </a:r>
            <a:r>
              <a:rPr lang="da-DK" b="1" dirty="0"/>
              <a:t>) udviklede PIWI sorter egnet til mousserende vin</a:t>
            </a:r>
          </a:p>
          <a:p>
            <a:r>
              <a:rPr lang="da-DK" dirty="0"/>
              <a:t>Villaris - Høst (JKI 20.9), </a:t>
            </a:r>
            <a:r>
              <a:rPr lang="da-DK" dirty="0" err="1"/>
              <a:t>Oe</a:t>
            </a:r>
            <a:r>
              <a:rPr lang="da-DK" dirty="0"/>
              <a:t> 80=19.3 Brix, TA 6.9 g/L) </a:t>
            </a:r>
            <a:r>
              <a:rPr lang="da-DK" dirty="0">
                <a:solidFill>
                  <a:srgbClr val="FF0000"/>
                </a:solidFill>
                <a:hlinkClick r:id="rId2">
                  <a:extLst>
                    <a:ext uri="{A12FA001-AC4F-418D-AE19-62706E023703}">
                      <ahyp:hlinkClr xmlns:ahyp="http://schemas.microsoft.com/office/drawing/2018/hyperlinkcolor" val="tx"/>
                    </a:ext>
                  </a:extLst>
                </a:hlinkClick>
              </a:rPr>
              <a:t>https://www.julius-kuehn.de/media/Veroeffentlichungen/Flyer/Rebsorte-Villaris_.pdf</a:t>
            </a:r>
            <a:endParaRPr lang="da-DK" dirty="0">
              <a:solidFill>
                <a:srgbClr val="FF0000"/>
              </a:solidFill>
            </a:endParaRPr>
          </a:p>
          <a:p>
            <a:r>
              <a:rPr lang="da-DK" dirty="0"/>
              <a:t>Felicia -  Høst (JKI 15.9), </a:t>
            </a:r>
            <a:r>
              <a:rPr lang="da-DK" dirty="0" err="1"/>
              <a:t>Oe</a:t>
            </a:r>
            <a:r>
              <a:rPr lang="da-DK" dirty="0"/>
              <a:t> 83 TA 7.8 g/L) </a:t>
            </a:r>
            <a:r>
              <a:rPr lang="da-DK" dirty="0">
                <a:hlinkClick r:id="rId3"/>
              </a:rPr>
              <a:t>https://www.julius-kuehn.de/media/Veroeffentlichungen/Flyer/Rebsorte-Felicia_.pdf</a:t>
            </a:r>
            <a:endParaRPr lang="da-DK" dirty="0"/>
          </a:p>
          <a:p>
            <a:r>
              <a:rPr lang="da-DK" dirty="0" err="1"/>
              <a:t>Calardis</a:t>
            </a:r>
            <a:r>
              <a:rPr lang="da-DK" dirty="0"/>
              <a:t> Blanc – Høst (JKI 9.10), </a:t>
            </a:r>
            <a:r>
              <a:rPr lang="da-DK" dirty="0" err="1"/>
              <a:t>Oe</a:t>
            </a:r>
            <a:r>
              <a:rPr lang="da-DK" dirty="0"/>
              <a:t> 84 TA 7.5 g/L) </a:t>
            </a:r>
            <a:r>
              <a:rPr lang="da-DK" dirty="0">
                <a:hlinkClick r:id="rId4"/>
              </a:rPr>
              <a:t>https://www.traubenshow.de/images/stories/Calardis_blanc_Bilder/Rebsorte-Calardisblanc_Gf.1993-22-6_.pdf</a:t>
            </a:r>
            <a:endParaRPr lang="da-DK" dirty="0"/>
          </a:p>
          <a:p>
            <a:r>
              <a:rPr lang="da-DK" dirty="0" err="1"/>
              <a:t>Calardis</a:t>
            </a:r>
            <a:r>
              <a:rPr lang="da-DK" dirty="0"/>
              <a:t> </a:t>
            </a:r>
            <a:r>
              <a:rPr lang="da-DK" dirty="0" err="1"/>
              <a:t>Musque</a:t>
            </a:r>
            <a:r>
              <a:rPr lang="da-DK" dirty="0"/>
              <a:t> - Høst (JKI 15.9), </a:t>
            </a:r>
            <a:r>
              <a:rPr lang="da-DK" dirty="0" err="1"/>
              <a:t>Oe</a:t>
            </a:r>
            <a:r>
              <a:rPr lang="da-DK" dirty="0"/>
              <a:t> 93 TA 7.4 g/L) </a:t>
            </a:r>
            <a:r>
              <a:rPr lang="da-DK" dirty="0">
                <a:hlinkClick r:id="rId4"/>
              </a:rPr>
              <a:t>https://www.traubenshow.de/images/stories/Calardis_blanc_Bilder/Rebsorte-Calardisblanc_Gf.1993-22-6_.pdf </a:t>
            </a:r>
            <a:r>
              <a:rPr lang="da-DK" dirty="0"/>
              <a:t> </a:t>
            </a:r>
          </a:p>
          <a:p>
            <a:pPr marL="0" indent="0">
              <a:buNone/>
            </a:pPr>
            <a:r>
              <a:rPr lang="da-DK" b="1" dirty="0"/>
              <a:t>Andre potentielt egnede sorter</a:t>
            </a:r>
          </a:p>
          <a:p>
            <a:r>
              <a:rPr lang="da-DK" dirty="0" err="1"/>
              <a:t>Riesel</a:t>
            </a:r>
            <a:r>
              <a:rPr lang="da-DK" dirty="0"/>
              <a:t>  - Høst (</a:t>
            </a:r>
            <a:r>
              <a:rPr lang="da-DK" dirty="0" err="1"/>
              <a:t>Freytag</a:t>
            </a:r>
            <a:r>
              <a:rPr lang="da-DK" dirty="0"/>
              <a:t>, 29.9), </a:t>
            </a:r>
            <a:r>
              <a:rPr lang="da-DK" dirty="0" err="1"/>
              <a:t>Oe</a:t>
            </a:r>
            <a:r>
              <a:rPr lang="da-DK" dirty="0"/>
              <a:t> 90 TA ?  </a:t>
            </a:r>
            <a:r>
              <a:rPr lang="da-DK" dirty="0">
                <a:hlinkClick r:id="rId5"/>
              </a:rPr>
              <a:t>Datenblatt-Riesel.pdf</a:t>
            </a:r>
            <a:endParaRPr lang="da-DK" dirty="0"/>
          </a:p>
          <a:p>
            <a:r>
              <a:rPr lang="da-DK" dirty="0" err="1"/>
              <a:t>Sauvignac</a:t>
            </a:r>
            <a:r>
              <a:rPr lang="da-DK" dirty="0"/>
              <a:t> </a:t>
            </a:r>
            <a:r>
              <a:rPr lang="da-DK" sz="1800" b="1" dirty="0">
                <a:hlinkClick r:id="rId6"/>
              </a:rPr>
              <a:t>VB CAL 604</a:t>
            </a:r>
            <a:r>
              <a:rPr lang="da-DK" b="1" dirty="0"/>
              <a:t> </a:t>
            </a:r>
            <a:r>
              <a:rPr lang="da-DK" dirty="0"/>
              <a:t>-  Høst </a:t>
            </a:r>
            <a:r>
              <a:rPr lang="da-DK" dirty="0" err="1"/>
              <a:t>Oe</a:t>
            </a:r>
            <a:r>
              <a:rPr lang="da-DK" dirty="0"/>
              <a:t> 90-99 (17.10), TA ? </a:t>
            </a:r>
            <a:r>
              <a:rPr lang="da-DK" dirty="0">
                <a:hlinkClick r:id="rId7"/>
              </a:rPr>
              <a:t>https://piwi-international.de/wp-content/uploads/2020/04/2020_Maerz_Neue-Sorten-im-Vergleich-ddw.pdf</a:t>
            </a:r>
            <a:endParaRPr lang="da-DK" dirty="0"/>
          </a:p>
          <a:p>
            <a:r>
              <a:rPr lang="da-DK" dirty="0" err="1"/>
              <a:t>Souvignier</a:t>
            </a:r>
            <a:r>
              <a:rPr lang="da-DK" dirty="0"/>
              <a:t> Gris - Høst </a:t>
            </a:r>
            <a:r>
              <a:rPr lang="da-DK" dirty="0" err="1"/>
              <a:t>Oe</a:t>
            </a:r>
            <a:r>
              <a:rPr lang="da-DK" dirty="0"/>
              <a:t> (Antes), TA ? </a:t>
            </a:r>
            <a:r>
              <a:rPr lang="da-DK" dirty="0">
                <a:solidFill>
                  <a:srgbClr val="FF0000"/>
                </a:solidFill>
                <a:hlinkClick r:id="rId8">
                  <a:extLst>
                    <a:ext uri="{A12FA001-AC4F-418D-AE19-62706E023703}">
                      <ahyp:hlinkClr xmlns:ahyp="http://schemas.microsoft.com/office/drawing/2018/hyperlinkcolor" val="tx"/>
                    </a:ext>
                  </a:extLst>
                </a:hlinkClick>
              </a:rPr>
              <a:t>https://www.google.dk/url?sa=t&amp;rct=j&amp;q=&amp;esrc=s&amp;source=web&amp;cd=&amp;ved=2ahUKEwiJreL_maPwAhXisosKHaBlDocQFjAGegQIBhAD&amp;url=https%3A%2F%2Fwww.traubenshow.de%2Finformationen-zu-rebsorten%2Fertragsrebsorten-auswahl-in-deutschland-a-z%2F266-s%2Fsouvignier-gris&amp;usg=A</a:t>
            </a:r>
            <a:endParaRPr lang="da-DK" dirty="0">
              <a:solidFill>
                <a:srgbClr val="FF0000"/>
              </a:solidFill>
            </a:endParaRPr>
          </a:p>
        </p:txBody>
      </p:sp>
      <p:sp>
        <p:nvSpPr>
          <p:cNvPr id="4" name="Rektangel 3">
            <a:extLst>
              <a:ext uri="{FF2B5EF4-FFF2-40B4-BE49-F238E27FC236}">
                <a16:creationId xmlns:a16="http://schemas.microsoft.com/office/drawing/2014/main" id="{FFBD0413-C032-F54D-B5BD-7504266AC53F}"/>
              </a:ext>
            </a:extLst>
          </p:cNvPr>
          <p:cNvSpPr/>
          <p:nvPr/>
        </p:nvSpPr>
        <p:spPr>
          <a:xfrm>
            <a:off x="1057275" y="6279987"/>
            <a:ext cx="5672137" cy="369332"/>
          </a:xfrm>
          <a:prstGeom prst="rect">
            <a:avLst/>
          </a:prstGeom>
        </p:spPr>
        <p:txBody>
          <a:bodyPr wrap="square">
            <a:spAutoFit/>
          </a:bodyPr>
          <a:lstStyle/>
          <a:p>
            <a:r>
              <a:rPr lang="da-DK" dirty="0" err="1">
                <a:solidFill>
                  <a:schemeClr val="bg1"/>
                </a:solidFill>
                <a:hlinkClick r:id="rId9">
                  <a:extLst>
                    <a:ext uri="{A12FA001-AC4F-418D-AE19-62706E023703}">
                      <ahyp:hlinkClr xmlns:ahyp="http://schemas.microsoft.com/office/drawing/2018/hyperlinkcolor" val="tx"/>
                    </a:ext>
                  </a:extLst>
                </a:hlinkClick>
              </a:rPr>
              <a:t>https</a:t>
            </a:r>
            <a:r>
              <a:rPr lang="da-DK" dirty="0">
                <a:solidFill>
                  <a:schemeClr val="bg1"/>
                </a:solidFill>
                <a:hlinkClick r:id="rId9">
                  <a:extLst>
                    <a:ext uri="{A12FA001-AC4F-418D-AE19-62706E023703}">
                      <ahyp:hlinkClr xmlns:ahyp="http://schemas.microsoft.com/office/drawing/2018/hyperlinkcolor" val="tx"/>
                    </a:ext>
                  </a:extLst>
                </a:hlinkClick>
              </a:rPr>
              <a:t>://</a:t>
            </a:r>
            <a:r>
              <a:rPr lang="da-DK" dirty="0" err="1">
                <a:solidFill>
                  <a:schemeClr val="bg1"/>
                </a:solidFill>
                <a:hlinkClick r:id="rId9">
                  <a:extLst>
                    <a:ext uri="{A12FA001-AC4F-418D-AE19-62706E023703}">
                      <ahyp:hlinkClr xmlns:ahyp="http://schemas.microsoft.com/office/drawing/2018/hyperlinkcolor" val="tx"/>
                    </a:ext>
                  </a:extLst>
                </a:hlinkClick>
              </a:rPr>
              <a:t>piwi-international.de</a:t>
            </a:r>
            <a:r>
              <a:rPr lang="da-DK" dirty="0">
                <a:solidFill>
                  <a:schemeClr val="bg1"/>
                </a:solidFill>
                <a:hlinkClick r:id="rId9">
                  <a:extLst>
                    <a:ext uri="{A12FA001-AC4F-418D-AE19-62706E023703}">
                      <ahyp:hlinkClr xmlns:ahyp="http://schemas.microsoft.com/office/drawing/2018/hyperlinkcolor" val="tx"/>
                    </a:ext>
                  </a:extLst>
                </a:hlinkClick>
              </a:rPr>
              <a:t>/en/</a:t>
            </a:r>
            <a:r>
              <a:rPr lang="da-DK" dirty="0" err="1">
                <a:solidFill>
                  <a:schemeClr val="bg1"/>
                </a:solidFill>
                <a:hlinkClick r:id="rId9">
                  <a:extLst>
                    <a:ext uri="{A12FA001-AC4F-418D-AE19-62706E023703}">
                      <ahyp:hlinkClr xmlns:ahyp="http://schemas.microsoft.com/office/drawing/2018/hyperlinkcolor" val="tx"/>
                    </a:ext>
                  </a:extLst>
                </a:hlinkClick>
              </a:rPr>
              <a:t>about-piwi</a:t>
            </a:r>
            <a:r>
              <a:rPr lang="da-DK" dirty="0">
                <a:solidFill>
                  <a:schemeClr val="bg1"/>
                </a:solidFill>
                <a:hlinkClick r:id="rId9">
                  <a:extLst>
                    <a:ext uri="{A12FA001-AC4F-418D-AE19-62706E023703}">
                      <ahyp:hlinkClr xmlns:ahyp="http://schemas.microsoft.com/office/drawing/2018/hyperlinkcolor" val="tx"/>
                    </a:ext>
                  </a:extLst>
                </a:hlinkClick>
              </a:rPr>
              <a:t>/</a:t>
            </a:r>
            <a:r>
              <a:rPr lang="da-DK" dirty="0" err="1">
                <a:solidFill>
                  <a:schemeClr val="bg1"/>
                </a:solidFill>
                <a:hlinkClick r:id="rId9">
                  <a:extLst>
                    <a:ext uri="{A12FA001-AC4F-418D-AE19-62706E023703}">
                      <ahyp:hlinkClr xmlns:ahyp="http://schemas.microsoft.com/office/drawing/2018/hyperlinkcolor" val="tx"/>
                    </a:ext>
                  </a:extLst>
                </a:hlinkClick>
              </a:rPr>
              <a:t>piwi</a:t>
            </a:r>
            <a:r>
              <a:rPr lang="da-DK" dirty="0">
                <a:solidFill>
                  <a:schemeClr val="bg1"/>
                </a:solidFill>
                <a:hlinkClick r:id="rId9">
                  <a:extLst>
                    <a:ext uri="{A12FA001-AC4F-418D-AE19-62706E023703}">
                      <ahyp:hlinkClr xmlns:ahyp="http://schemas.microsoft.com/office/drawing/2018/hyperlinkcolor" val="tx"/>
                    </a:ext>
                  </a:extLst>
                </a:hlinkClick>
              </a:rPr>
              <a:t>-grapes/</a:t>
            </a:r>
            <a:endParaRPr lang="da-DK" dirty="0">
              <a:solidFill>
                <a:schemeClr val="bg1"/>
              </a:solidFill>
            </a:endParaRPr>
          </a:p>
        </p:txBody>
      </p:sp>
    </p:spTree>
    <p:extLst>
      <p:ext uri="{BB962C8B-B14F-4D97-AF65-F5344CB8AC3E}">
        <p14:creationId xmlns:p14="http://schemas.microsoft.com/office/powerpoint/2010/main" val="42314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458E16-BA8A-E44F-B0D3-F00227C164D2}"/>
              </a:ext>
            </a:extLst>
          </p:cNvPr>
          <p:cNvSpPr>
            <a:spLocks noGrp="1"/>
          </p:cNvSpPr>
          <p:nvPr>
            <p:ph type="title"/>
          </p:nvPr>
        </p:nvSpPr>
        <p:spPr>
          <a:xfrm>
            <a:off x="485741" y="590199"/>
            <a:ext cx="11115708" cy="1049235"/>
          </a:xfrm>
        </p:spPr>
        <p:txBody>
          <a:bodyPr/>
          <a:lstStyle/>
          <a:p>
            <a:r>
              <a:rPr lang="da-DK" dirty="0"/>
              <a:t>Visse GENERELLE Kriterierne for egnede sorter til Mousserende vin !</a:t>
            </a:r>
          </a:p>
        </p:txBody>
      </p:sp>
      <p:sp>
        <p:nvSpPr>
          <p:cNvPr id="3" name="Pladsholder til indhold 2">
            <a:extLst>
              <a:ext uri="{FF2B5EF4-FFF2-40B4-BE49-F238E27FC236}">
                <a16:creationId xmlns:a16="http://schemas.microsoft.com/office/drawing/2014/main" id="{86281E30-966E-B545-BD8D-B6D035850EE9}"/>
              </a:ext>
            </a:extLst>
          </p:cNvPr>
          <p:cNvSpPr>
            <a:spLocks noGrp="1"/>
          </p:cNvSpPr>
          <p:nvPr>
            <p:ph idx="1"/>
          </p:nvPr>
        </p:nvSpPr>
        <p:spPr>
          <a:xfrm>
            <a:off x="585788" y="1915716"/>
            <a:ext cx="11015661" cy="4142184"/>
          </a:xfrm>
        </p:spPr>
        <p:txBody>
          <a:bodyPr>
            <a:normAutofit fontScale="85000" lnSpcReduction="20000"/>
          </a:bodyPr>
          <a:lstStyle/>
          <a:p>
            <a:r>
              <a:rPr lang="da-DK" dirty="0"/>
              <a:t>Duesorten skal helst kunne modnes i det dansk fugtige og kølige efterårsklima, </a:t>
            </a:r>
            <a:r>
              <a:rPr lang="da-DK" dirty="0" err="1"/>
              <a:t>d.v.s</a:t>
            </a:r>
            <a:r>
              <a:rPr lang="da-DK" dirty="0"/>
              <a:t>. senest medio Oktober</a:t>
            </a:r>
          </a:p>
          <a:p>
            <a:r>
              <a:rPr lang="da-DK" dirty="0"/>
              <a:t>Duesorten skal være vedvarende sygdomsresistent mod meldug, vinskimmel m.v.  (vælg PIWI sorter)</a:t>
            </a:r>
          </a:p>
          <a:p>
            <a:r>
              <a:rPr lang="da-DK" dirty="0"/>
              <a:t>Druesorten skal ved modning ikke have et sukkerindhold over 20 Brix (83 </a:t>
            </a:r>
            <a:r>
              <a:rPr lang="da-DK" dirty="0" err="1"/>
              <a:t>Oe</a:t>
            </a:r>
            <a:r>
              <a:rPr lang="da-DK" dirty="0"/>
              <a:t>), da alkohol% ikke må overstige 11%vol ved 1. gæringens afslutning</a:t>
            </a:r>
          </a:p>
          <a:p>
            <a:r>
              <a:rPr lang="da-DK" dirty="0"/>
              <a:t>Druesorten skal ved modning have et sukkerindhold på mindst 17 Brix (75 </a:t>
            </a:r>
            <a:r>
              <a:rPr lang="da-DK" dirty="0" err="1"/>
              <a:t>Oe</a:t>
            </a:r>
            <a:r>
              <a:rPr lang="da-DK" dirty="0"/>
              <a:t>), så chaptalisering undgås.</a:t>
            </a:r>
          </a:p>
          <a:p>
            <a:r>
              <a:rPr lang="da-DK" dirty="0"/>
              <a:t>Druesorten bør ved modning (høst) have et højt indhold af totalsyre (7-9 g/L)</a:t>
            </a:r>
          </a:p>
          <a:p>
            <a:r>
              <a:rPr lang="da-DK" dirty="0"/>
              <a:t>Druesorten bør ved modning (høst) skal gerne have et indhold af vinsyre på mindst 3-5 g/L, og husk vinsyren ændres ikke væsentligt under </a:t>
            </a:r>
            <a:r>
              <a:rPr lang="da-DK" dirty="0" err="1"/>
              <a:t>græringen</a:t>
            </a:r>
            <a:r>
              <a:rPr lang="da-DK" dirty="0"/>
              <a:t>, men falder ved </a:t>
            </a:r>
            <a:r>
              <a:rPr lang="da-DK" dirty="0" err="1"/>
              <a:t>kuldestabilitering</a:t>
            </a:r>
            <a:r>
              <a:rPr lang="da-DK" dirty="0"/>
              <a:t> afhængigt af </a:t>
            </a:r>
            <a:r>
              <a:rPr lang="da-DK" dirty="0" err="1"/>
              <a:t>kaliuminholdet</a:t>
            </a:r>
            <a:r>
              <a:rPr lang="da-DK" dirty="0"/>
              <a:t> i mosten . Derfor anvendt et lavt pressetryk på ved 1-1.5 bar</a:t>
            </a:r>
          </a:p>
          <a:p>
            <a:r>
              <a:rPr lang="da-DK" dirty="0"/>
              <a:t>Druesorten bør ved modning (høst) ikke indeholde mere end 2.0-3.0 g/L æblesyre. Der om ønsket kan fjernes ved malolaktisk gæring. Højere æblesyreindhold – som tegn på </a:t>
            </a:r>
            <a:r>
              <a:rPr lang="da-DK" dirty="0" err="1"/>
              <a:t>umod´ne</a:t>
            </a:r>
            <a:r>
              <a:rPr lang="da-DK" dirty="0"/>
              <a:t> druer, fører til højt indhold af L-mælkesyre, der sensorisk for vinen til at smage som mejeriprodukter (</a:t>
            </a:r>
            <a:r>
              <a:rPr lang="da-DK" dirty="0" err="1"/>
              <a:t>yougurt</a:t>
            </a:r>
            <a:r>
              <a:rPr lang="da-DK" dirty="0"/>
              <a:t>, mælk, smør, ost) </a:t>
            </a:r>
          </a:p>
          <a:p>
            <a:endParaRPr lang="da-DK" dirty="0"/>
          </a:p>
          <a:p>
            <a:endParaRPr lang="da-DK" dirty="0"/>
          </a:p>
        </p:txBody>
      </p:sp>
      <p:sp>
        <p:nvSpPr>
          <p:cNvPr id="4" name="Rektangel 3">
            <a:extLst>
              <a:ext uri="{FF2B5EF4-FFF2-40B4-BE49-F238E27FC236}">
                <a16:creationId xmlns:a16="http://schemas.microsoft.com/office/drawing/2014/main" id="{29DB5AE6-4EC2-3744-9300-2F0D178141B9}"/>
              </a:ext>
            </a:extLst>
          </p:cNvPr>
          <p:cNvSpPr/>
          <p:nvPr/>
        </p:nvSpPr>
        <p:spPr>
          <a:xfrm>
            <a:off x="485741" y="6236092"/>
            <a:ext cx="10001283" cy="369332"/>
          </a:xfrm>
          <a:prstGeom prst="rect">
            <a:avLst/>
          </a:prstGeom>
        </p:spPr>
        <p:txBody>
          <a:bodyPr wrap="square">
            <a:spAutoFit/>
          </a:bodyPr>
          <a:lstStyle/>
          <a:p>
            <a:r>
              <a:rPr lang="da-DK" dirty="0" err="1">
                <a:solidFill>
                  <a:schemeClr val="bg1"/>
                </a:solidFill>
                <a:hlinkClick r:id="rId2">
                  <a:extLst>
                    <a:ext uri="{A12FA001-AC4F-418D-AE19-62706E023703}">
                      <ahyp:hlinkClr xmlns:ahyp="http://schemas.microsoft.com/office/drawing/2018/hyperlinkcolor" val="tx"/>
                    </a:ext>
                  </a:extLst>
                </a:hlinkClick>
              </a:rPr>
              <a:t>https</a:t>
            </a:r>
            <a:r>
              <a:rPr lang="da-DK" dirty="0">
                <a:solidFill>
                  <a:schemeClr val="bg1"/>
                </a:solidFill>
                <a:hlinkClick r:id="rId2">
                  <a:extLst>
                    <a:ext uri="{A12FA001-AC4F-418D-AE19-62706E023703}">
                      <ahyp:hlinkClr xmlns:ahyp="http://schemas.microsoft.com/office/drawing/2018/hyperlinkcolor" val="tx"/>
                    </a:ext>
                  </a:extLst>
                </a:hlinkClick>
              </a:rPr>
              <a:t>://</a:t>
            </a:r>
            <a:r>
              <a:rPr lang="da-DK" dirty="0" err="1">
                <a:solidFill>
                  <a:schemeClr val="bg1"/>
                </a:solidFill>
                <a:hlinkClick r:id="rId2">
                  <a:extLst>
                    <a:ext uri="{A12FA001-AC4F-418D-AE19-62706E023703}">
                      <ahyp:hlinkClr xmlns:ahyp="http://schemas.microsoft.com/office/drawing/2018/hyperlinkcolor" val="tx"/>
                    </a:ext>
                  </a:extLst>
                </a:hlinkClick>
              </a:rPr>
              <a:t>fruit.webhosting.cals.wisc.edu</a:t>
            </a:r>
            <a:r>
              <a:rPr lang="da-DK" dirty="0">
                <a:solidFill>
                  <a:schemeClr val="bg1"/>
                </a:solidFill>
                <a:hlinkClick r:id="rId2">
                  <a:extLst>
                    <a:ext uri="{A12FA001-AC4F-418D-AE19-62706E023703}">
                      <ahyp:hlinkClr xmlns:ahyp="http://schemas.microsoft.com/office/drawing/2018/hyperlinkcolor" val="tx"/>
                    </a:ext>
                  </a:extLst>
                </a:hlinkClick>
              </a:rPr>
              <a:t>/</a:t>
            </a:r>
            <a:r>
              <a:rPr lang="da-DK" dirty="0" err="1">
                <a:solidFill>
                  <a:schemeClr val="bg1"/>
                </a:solidFill>
                <a:hlinkClick r:id="rId2">
                  <a:extLst>
                    <a:ext uri="{A12FA001-AC4F-418D-AE19-62706E023703}">
                      <ahyp:hlinkClr xmlns:ahyp="http://schemas.microsoft.com/office/drawing/2018/hyperlinkcolor" val="tx"/>
                    </a:ext>
                  </a:extLst>
                </a:hlinkClick>
              </a:rPr>
              <a:t>wp-content</a:t>
            </a:r>
            <a:r>
              <a:rPr lang="da-DK" dirty="0">
                <a:solidFill>
                  <a:schemeClr val="bg1"/>
                </a:solidFill>
                <a:hlinkClick r:id="rId2">
                  <a:extLst>
                    <a:ext uri="{A12FA001-AC4F-418D-AE19-62706E023703}">
                      <ahyp:hlinkClr xmlns:ahyp="http://schemas.microsoft.com/office/drawing/2018/hyperlinkcolor" val="tx"/>
                    </a:ext>
                  </a:extLst>
                </a:hlinkClick>
              </a:rPr>
              <a:t>/</a:t>
            </a:r>
            <a:r>
              <a:rPr lang="da-DK" dirty="0" err="1">
                <a:solidFill>
                  <a:schemeClr val="bg1"/>
                </a:solidFill>
                <a:hlinkClick r:id="rId2">
                  <a:extLst>
                    <a:ext uri="{A12FA001-AC4F-418D-AE19-62706E023703}">
                      <ahyp:hlinkClr xmlns:ahyp="http://schemas.microsoft.com/office/drawing/2018/hyperlinkcolor" val="tx"/>
                    </a:ext>
                  </a:extLst>
                </a:hlinkClick>
              </a:rPr>
              <a:t>uploads</a:t>
            </a:r>
            <a:r>
              <a:rPr lang="da-DK" dirty="0">
                <a:solidFill>
                  <a:schemeClr val="bg1"/>
                </a:solidFill>
                <a:hlinkClick r:id="rId2">
                  <a:extLst>
                    <a:ext uri="{A12FA001-AC4F-418D-AE19-62706E023703}">
                      <ahyp:hlinkClr xmlns:ahyp="http://schemas.microsoft.com/office/drawing/2018/hyperlinkcolor" val="tx"/>
                    </a:ext>
                  </a:extLst>
                </a:hlinkClick>
              </a:rPr>
              <a:t>/sites/36/2016/03</a:t>
            </a:r>
            <a:r>
              <a:rPr lang="da-DK" dirty="0">
                <a:solidFill>
                  <a:srgbClr val="FA2B5C"/>
                </a:solidFill>
                <a:hlinkClick r:id="rId2">
                  <a:extLst>
                    <a:ext uri="{A12FA001-AC4F-418D-AE19-62706E023703}">
                      <ahyp:hlinkClr xmlns:ahyp="http://schemas.microsoft.com/office/drawing/2018/hyperlinkcolor" val="tx"/>
                    </a:ext>
                  </a:extLst>
                </a:hlinkClick>
              </a:rPr>
              <a:t>/</a:t>
            </a:r>
            <a:r>
              <a:rPr lang="da-DK" dirty="0" err="1">
                <a:solidFill>
                  <a:schemeClr val="bg1"/>
                </a:solidFill>
                <a:hlinkClick r:id="rId2">
                  <a:extLst>
                    <a:ext uri="{A12FA001-AC4F-418D-AE19-62706E023703}">
                      <ahyp:hlinkClr xmlns:ahyp="http://schemas.microsoft.com/office/drawing/2018/hyperlinkcolor" val="tx"/>
                    </a:ext>
                  </a:extLst>
                </a:hlinkClick>
              </a:rPr>
              <a:t>FruitRipeningProfiles.pdf</a:t>
            </a:r>
            <a:endParaRPr lang="da-DK" dirty="0">
              <a:solidFill>
                <a:schemeClr val="bg1"/>
              </a:solidFill>
            </a:endParaRPr>
          </a:p>
        </p:txBody>
      </p:sp>
    </p:spTree>
    <p:extLst>
      <p:ext uri="{BB962C8B-B14F-4D97-AF65-F5344CB8AC3E}">
        <p14:creationId xmlns:p14="http://schemas.microsoft.com/office/powerpoint/2010/main" val="1880590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AB812F-3C4A-F84E-A8DD-45662385E55D}"/>
              </a:ext>
            </a:extLst>
          </p:cNvPr>
          <p:cNvSpPr>
            <a:spLocks noGrp="1"/>
          </p:cNvSpPr>
          <p:nvPr>
            <p:ph type="title"/>
          </p:nvPr>
        </p:nvSpPr>
        <p:spPr>
          <a:xfrm>
            <a:off x="425441" y="551139"/>
            <a:ext cx="11458575" cy="720450"/>
          </a:xfrm>
        </p:spPr>
        <p:txBody>
          <a:bodyPr/>
          <a:lstStyle/>
          <a:p>
            <a:pPr algn="ctr"/>
            <a:r>
              <a:rPr lang="da-DK" dirty="0"/>
              <a:t>Druernes og </a:t>
            </a:r>
            <a:r>
              <a:rPr lang="da-DK" dirty="0" err="1"/>
              <a:t>Ferementeringens</a:t>
            </a:r>
            <a:r>
              <a:rPr lang="da-DK" dirty="0"/>
              <a:t> Forskellige syrer</a:t>
            </a:r>
          </a:p>
        </p:txBody>
      </p:sp>
      <p:pic>
        <p:nvPicPr>
          <p:cNvPr id="5" name="Pladsholder til indhold 4">
            <a:extLst>
              <a:ext uri="{FF2B5EF4-FFF2-40B4-BE49-F238E27FC236}">
                <a16:creationId xmlns:a16="http://schemas.microsoft.com/office/drawing/2014/main" id="{D5C4F996-018A-0D46-A133-E54BB9313218}"/>
              </a:ext>
            </a:extLst>
          </p:cNvPr>
          <p:cNvPicPr>
            <a:picLocks noGrp="1" noChangeAspect="1"/>
          </p:cNvPicPr>
          <p:nvPr>
            <p:ph idx="1"/>
          </p:nvPr>
        </p:nvPicPr>
        <p:blipFill>
          <a:blip r:embed="rId2"/>
          <a:stretch>
            <a:fillRect/>
          </a:stretch>
        </p:blipFill>
        <p:spPr>
          <a:xfrm>
            <a:off x="6496104" y="1271589"/>
            <a:ext cx="5129212" cy="4797322"/>
          </a:xfrm>
        </p:spPr>
      </p:pic>
      <p:pic>
        <p:nvPicPr>
          <p:cNvPr id="7" name="Billede 6" descr="Et billede, der indeholder tekst, kvittering&#10;&#10;Automatisk genereret beskrivelse">
            <a:extLst>
              <a:ext uri="{FF2B5EF4-FFF2-40B4-BE49-F238E27FC236}">
                <a16:creationId xmlns:a16="http://schemas.microsoft.com/office/drawing/2014/main" id="{A28D1824-701A-3E4A-84FF-823B6D394C6E}"/>
              </a:ext>
            </a:extLst>
          </p:cNvPr>
          <p:cNvPicPr>
            <a:picLocks noChangeAspect="1"/>
          </p:cNvPicPr>
          <p:nvPr/>
        </p:nvPicPr>
        <p:blipFill>
          <a:blip r:embed="rId3"/>
          <a:stretch>
            <a:fillRect/>
          </a:stretch>
        </p:blipFill>
        <p:spPr>
          <a:xfrm>
            <a:off x="0" y="1258615"/>
            <a:ext cx="5897554" cy="4810296"/>
          </a:xfrm>
          <a:prstGeom prst="rect">
            <a:avLst/>
          </a:prstGeom>
        </p:spPr>
      </p:pic>
      <p:sp>
        <p:nvSpPr>
          <p:cNvPr id="8" name="Rektangel 7">
            <a:extLst>
              <a:ext uri="{FF2B5EF4-FFF2-40B4-BE49-F238E27FC236}">
                <a16:creationId xmlns:a16="http://schemas.microsoft.com/office/drawing/2014/main" id="{D8D88026-EB3C-CB4C-9C39-400D551EC3A0}"/>
              </a:ext>
            </a:extLst>
          </p:cNvPr>
          <p:cNvSpPr/>
          <p:nvPr/>
        </p:nvSpPr>
        <p:spPr>
          <a:xfrm>
            <a:off x="425441" y="6130056"/>
            <a:ext cx="10690233" cy="369332"/>
          </a:xfrm>
          <a:prstGeom prst="rect">
            <a:avLst/>
          </a:prstGeom>
        </p:spPr>
        <p:txBody>
          <a:bodyPr wrap="square">
            <a:spAutoFit/>
          </a:bodyPr>
          <a:lstStyle/>
          <a:p>
            <a:r>
              <a:rPr lang="da-DK" dirty="0" err="1">
                <a:solidFill>
                  <a:schemeClr val="bg1"/>
                </a:solidFill>
                <a:hlinkClick r:id="rId4">
                  <a:extLst>
                    <a:ext uri="{A12FA001-AC4F-418D-AE19-62706E023703}">
                      <ahyp:hlinkClr xmlns:ahyp="http://schemas.microsoft.com/office/drawing/2018/hyperlinkcolor" val="tx"/>
                    </a:ext>
                  </a:extLst>
                </a:hlinkClick>
              </a:rPr>
              <a:t>https</a:t>
            </a:r>
            <a:r>
              <a:rPr lang="da-DK" dirty="0">
                <a:solidFill>
                  <a:schemeClr val="bg1"/>
                </a:solidFill>
                <a:hlinkClick r:id="rId4">
                  <a:extLst>
                    <a:ext uri="{A12FA001-AC4F-418D-AE19-62706E023703}">
                      <ahyp:hlinkClr xmlns:ahyp="http://schemas.microsoft.com/office/drawing/2018/hyperlinkcolor" val="tx"/>
                    </a:ext>
                  </a:extLst>
                </a:hlinkClick>
              </a:rPr>
              <a:t>://</a:t>
            </a:r>
            <a:r>
              <a:rPr lang="da-DK" dirty="0" err="1">
                <a:solidFill>
                  <a:schemeClr val="bg1"/>
                </a:solidFill>
                <a:hlinkClick r:id="rId4">
                  <a:extLst>
                    <a:ext uri="{A12FA001-AC4F-418D-AE19-62706E023703}">
                      <ahyp:hlinkClr xmlns:ahyp="http://schemas.microsoft.com/office/drawing/2018/hyperlinkcolor" val="tx"/>
                    </a:ext>
                  </a:extLst>
                </a:hlinkClick>
              </a:rPr>
              <a:t>www.accuvin.com</a:t>
            </a:r>
            <a:r>
              <a:rPr lang="da-DK" dirty="0">
                <a:solidFill>
                  <a:schemeClr val="bg1"/>
                </a:solidFill>
                <a:hlinkClick r:id="rId4">
                  <a:extLst>
                    <a:ext uri="{A12FA001-AC4F-418D-AE19-62706E023703}">
                      <ahyp:hlinkClr xmlns:ahyp="http://schemas.microsoft.com/office/drawing/2018/hyperlinkcolor" val="tx"/>
                    </a:ext>
                  </a:extLst>
                </a:hlinkClick>
              </a:rPr>
              <a:t>/</a:t>
            </a:r>
            <a:r>
              <a:rPr lang="da-DK" dirty="0" err="1">
                <a:solidFill>
                  <a:schemeClr val="bg1"/>
                </a:solidFill>
                <a:hlinkClick r:id="rId4">
                  <a:extLst>
                    <a:ext uri="{A12FA001-AC4F-418D-AE19-62706E023703}">
                      <ahyp:hlinkClr xmlns:ahyp="http://schemas.microsoft.com/office/drawing/2018/hyperlinkcolor" val="tx"/>
                    </a:ext>
                  </a:extLst>
                </a:hlinkClick>
              </a:rPr>
              <a:t>wp-content</a:t>
            </a:r>
            <a:r>
              <a:rPr lang="da-DK" dirty="0">
                <a:solidFill>
                  <a:schemeClr val="bg1"/>
                </a:solidFill>
                <a:hlinkClick r:id="rId4">
                  <a:extLst>
                    <a:ext uri="{A12FA001-AC4F-418D-AE19-62706E023703}">
                      <ahyp:hlinkClr xmlns:ahyp="http://schemas.microsoft.com/office/drawing/2018/hyperlinkcolor" val="tx"/>
                    </a:ext>
                  </a:extLst>
                </a:hlinkClick>
              </a:rPr>
              <a:t>/</a:t>
            </a:r>
            <a:r>
              <a:rPr lang="da-DK" dirty="0" err="1">
                <a:solidFill>
                  <a:schemeClr val="bg1"/>
                </a:solidFill>
                <a:hlinkClick r:id="rId4">
                  <a:extLst>
                    <a:ext uri="{A12FA001-AC4F-418D-AE19-62706E023703}">
                      <ahyp:hlinkClr xmlns:ahyp="http://schemas.microsoft.com/office/drawing/2018/hyperlinkcolor" val="tx"/>
                    </a:ext>
                  </a:extLst>
                </a:hlinkClick>
              </a:rPr>
              <a:t>uploads</a:t>
            </a:r>
            <a:r>
              <a:rPr lang="da-DK" dirty="0">
                <a:solidFill>
                  <a:schemeClr val="bg1"/>
                </a:solidFill>
                <a:hlinkClick r:id="rId4">
                  <a:extLst>
                    <a:ext uri="{A12FA001-AC4F-418D-AE19-62706E023703}">
                      <ahyp:hlinkClr xmlns:ahyp="http://schemas.microsoft.com/office/drawing/2018/hyperlinkcolor" val="tx"/>
                    </a:ext>
                  </a:extLst>
                </a:hlinkClick>
              </a:rPr>
              <a:t>/2015/04/</a:t>
            </a:r>
            <a:r>
              <a:rPr lang="da-DK" dirty="0" err="1">
                <a:solidFill>
                  <a:schemeClr val="bg1"/>
                </a:solidFill>
                <a:hlinkClick r:id="rId4">
                  <a:extLst>
                    <a:ext uri="{A12FA001-AC4F-418D-AE19-62706E023703}">
                      <ahyp:hlinkClr xmlns:ahyp="http://schemas.microsoft.com/office/drawing/2018/hyperlinkcolor" val="tx"/>
                    </a:ext>
                  </a:extLst>
                </a:hlinkClick>
              </a:rPr>
              <a:t>Malolactic-Fermentation.pdf</a:t>
            </a:r>
            <a:endParaRPr lang="da-DK" dirty="0">
              <a:solidFill>
                <a:schemeClr val="bg1"/>
              </a:solidFill>
            </a:endParaRPr>
          </a:p>
        </p:txBody>
      </p:sp>
      <p:sp>
        <p:nvSpPr>
          <p:cNvPr id="9" name="Rektangel 8">
            <a:extLst>
              <a:ext uri="{FF2B5EF4-FFF2-40B4-BE49-F238E27FC236}">
                <a16:creationId xmlns:a16="http://schemas.microsoft.com/office/drawing/2014/main" id="{47C9EAF0-54C7-E847-8976-C948F3D94C0B}"/>
              </a:ext>
            </a:extLst>
          </p:cNvPr>
          <p:cNvSpPr/>
          <p:nvPr/>
        </p:nvSpPr>
        <p:spPr>
          <a:xfrm>
            <a:off x="425441" y="6420029"/>
            <a:ext cx="10363254" cy="369332"/>
          </a:xfrm>
          <a:prstGeom prst="rect">
            <a:avLst/>
          </a:prstGeom>
        </p:spPr>
        <p:txBody>
          <a:bodyPr wrap="square">
            <a:spAutoFit/>
          </a:bodyPr>
          <a:lstStyle/>
          <a:p>
            <a:r>
              <a:rPr lang="da-DK" dirty="0" err="1">
                <a:solidFill>
                  <a:schemeClr val="bg1"/>
                </a:solidFill>
                <a:hlinkClick r:id="rId5">
                  <a:extLst>
                    <a:ext uri="{A12FA001-AC4F-418D-AE19-62706E023703}">
                      <ahyp:hlinkClr xmlns:ahyp="http://schemas.microsoft.com/office/drawing/2018/hyperlinkcolor" val="tx"/>
                    </a:ext>
                  </a:extLst>
                </a:hlinkClick>
              </a:rPr>
              <a:t>https</a:t>
            </a:r>
            <a:r>
              <a:rPr lang="da-DK" dirty="0">
                <a:solidFill>
                  <a:schemeClr val="bg1"/>
                </a:solidFill>
                <a:hlinkClick r:id="rId5">
                  <a:extLst>
                    <a:ext uri="{A12FA001-AC4F-418D-AE19-62706E023703}">
                      <ahyp:hlinkClr xmlns:ahyp="http://schemas.microsoft.com/office/drawing/2018/hyperlinkcolor" val="tx"/>
                    </a:ext>
                  </a:extLst>
                </a:hlinkClick>
              </a:rPr>
              <a:t>://</a:t>
            </a:r>
            <a:r>
              <a:rPr lang="da-DK" dirty="0" err="1">
                <a:solidFill>
                  <a:schemeClr val="bg1"/>
                </a:solidFill>
                <a:hlinkClick r:id="rId5">
                  <a:extLst>
                    <a:ext uri="{A12FA001-AC4F-418D-AE19-62706E023703}">
                      <ahyp:hlinkClr xmlns:ahyp="http://schemas.microsoft.com/office/drawing/2018/hyperlinkcolor" val="tx"/>
                    </a:ext>
                  </a:extLst>
                </a:hlinkClick>
              </a:rPr>
              <a:t>www.accuvin.com</a:t>
            </a:r>
            <a:r>
              <a:rPr lang="da-DK" dirty="0">
                <a:solidFill>
                  <a:schemeClr val="bg1"/>
                </a:solidFill>
                <a:hlinkClick r:id="rId5">
                  <a:extLst>
                    <a:ext uri="{A12FA001-AC4F-418D-AE19-62706E023703}">
                      <ahyp:hlinkClr xmlns:ahyp="http://schemas.microsoft.com/office/drawing/2018/hyperlinkcolor" val="tx"/>
                    </a:ext>
                  </a:extLst>
                </a:hlinkClick>
              </a:rPr>
              <a:t>/</a:t>
            </a:r>
            <a:r>
              <a:rPr lang="da-DK" dirty="0" err="1">
                <a:solidFill>
                  <a:schemeClr val="bg1"/>
                </a:solidFill>
                <a:hlinkClick r:id="rId5">
                  <a:extLst>
                    <a:ext uri="{A12FA001-AC4F-418D-AE19-62706E023703}">
                      <ahyp:hlinkClr xmlns:ahyp="http://schemas.microsoft.com/office/drawing/2018/hyperlinkcolor" val="tx"/>
                    </a:ext>
                  </a:extLst>
                </a:hlinkClick>
              </a:rPr>
              <a:t>wp-content</a:t>
            </a:r>
            <a:r>
              <a:rPr lang="da-DK" dirty="0">
                <a:solidFill>
                  <a:schemeClr val="bg1"/>
                </a:solidFill>
                <a:hlinkClick r:id="rId5">
                  <a:extLst>
                    <a:ext uri="{A12FA001-AC4F-418D-AE19-62706E023703}">
                      <ahyp:hlinkClr xmlns:ahyp="http://schemas.microsoft.com/office/drawing/2018/hyperlinkcolor" val="tx"/>
                    </a:ext>
                  </a:extLst>
                </a:hlinkClick>
              </a:rPr>
              <a:t>/</a:t>
            </a:r>
            <a:r>
              <a:rPr lang="da-DK" dirty="0" err="1">
                <a:solidFill>
                  <a:schemeClr val="bg1"/>
                </a:solidFill>
                <a:hlinkClick r:id="rId5">
                  <a:extLst>
                    <a:ext uri="{A12FA001-AC4F-418D-AE19-62706E023703}">
                      <ahyp:hlinkClr xmlns:ahyp="http://schemas.microsoft.com/office/drawing/2018/hyperlinkcolor" val="tx"/>
                    </a:ext>
                  </a:extLst>
                </a:hlinkClick>
              </a:rPr>
              <a:t>uploads</a:t>
            </a:r>
            <a:r>
              <a:rPr lang="da-DK" dirty="0">
                <a:solidFill>
                  <a:schemeClr val="bg1"/>
                </a:solidFill>
                <a:hlinkClick r:id="rId5">
                  <a:extLst>
                    <a:ext uri="{A12FA001-AC4F-418D-AE19-62706E023703}">
                      <ahyp:hlinkClr xmlns:ahyp="http://schemas.microsoft.com/office/drawing/2018/hyperlinkcolor" val="tx"/>
                    </a:ext>
                  </a:extLst>
                </a:hlinkClick>
              </a:rPr>
              <a:t>/2015/04/</a:t>
            </a:r>
            <a:r>
              <a:rPr lang="da-DK" dirty="0" err="1">
                <a:solidFill>
                  <a:schemeClr val="bg1"/>
                </a:solidFill>
                <a:hlinkClick r:id="rId5">
                  <a:extLst>
                    <a:ext uri="{A12FA001-AC4F-418D-AE19-62706E023703}">
                      <ahyp:hlinkClr xmlns:ahyp="http://schemas.microsoft.com/office/drawing/2018/hyperlinkcolor" val="tx"/>
                    </a:ext>
                  </a:extLst>
                </a:hlinkClick>
              </a:rPr>
              <a:t>Monitoring</a:t>
            </a:r>
            <a:r>
              <a:rPr lang="da-DK" dirty="0">
                <a:solidFill>
                  <a:schemeClr val="bg1"/>
                </a:solidFill>
                <a:hlinkClick r:id="rId5">
                  <a:extLst>
                    <a:ext uri="{A12FA001-AC4F-418D-AE19-62706E023703}">
                      <ahyp:hlinkClr xmlns:ahyp="http://schemas.microsoft.com/office/drawing/2018/hyperlinkcolor" val="tx"/>
                    </a:ext>
                  </a:extLst>
                </a:hlinkClick>
              </a:rPr>
              <a:t>-</a:t>
            </a:r>
            <a:r>
              <a:rPr lang="da-DK" dirty="0" err="1">
                <a:solidFill>
                  <a:schemeClr val="bg1"/>
                </a:solidFill>
                <a:hlinkClick r:id="rId5">
                  <a:extLst>
                    <a:ext uri="{A12FA001-AC4F-418D-AE19-62706E023703}">
                      <ahyp:hlinkClr xmlns:ahyp="http://schemas.microsoft.com/office/drawing/2018/hyperlinkcolor" val="tx"/>
                    </a:ext>
                  </a:extLst>
                </a:hlinkClick>
              </a:rPr>
              <a:t>Acids</a:t>
            </a:r>
            <a:r>
              <a:rPr lang="da-DK" dirty="0">
                <a:solidFill>
                  <a:schemeClr val="bg1"/>
                </a:solidFill>
                <a:hlinkClick r:id="rId5">
                  <a:extLst>
                    <a:ext uri="{A12FA001-AC4F-418D-AE19-62706E023703}">
                      <ahyp:hlinkClr xmlns:ahyp="http://schemas.microsoft.com/office/drawing/2018/hyperlinkcolor" val="tx"/>
                    </a:ext>
                  </a:extLst>
                </a:hlinkClick>
              </a:rPr>
              <a:t>-and-pH-in-</a:t>
            </a:r>
            <a:r>
              <a:rPr lang="da-DK" dirty="0" err="1">
                <a:solidFill>
                  <a:schemeClr val="bg1"/>
                </a:solidFill>
                <a:hlinkClick r:id="rId5">
                  <a:extLst>
                    <a:ext uri="{A12FA001-AC4F-418D-AE19-62706E023703}">
                      <ahyp:hlinkClr xmlns:ahyp="http://schemas.microsoft.com/office/drawing/2018/hyperlinkcolor" val="tx"/>
                    </a:ext>
                  </a:extLst>
                </a:hlinkClick>
              </a:rPr>
              <a:t>Winemaking.pdf</a:t>
            </a:r>
            <a:endParaRPr lang="da-DK" dirty="0">
              <a:solidFill>
                <a:schemeClr val="bg1"/>
              </a:solidFill>
            </a:endParaRPr>
          </a:p>
        </p:txBody>
      </p:sp>
      <p:sp>
        <p:nvSpPr>
          <p:cNvPr id="10" name="Tekstfelt 9">
            <a:extLst>
              <a:ext uri="{FF2B5EF4-FFF2-40B4-BE49-F238E27FC236}">
                <a16:creationId xmlns:a16="http://schemas.microsoft.com/office/drawing/2014/main" id="{38B8977F-73F5-FB48-93EE-6CF5DBC1E5E4}"/>
              </a:ext>
            </a:extLst>
          </p:cNvPr>
          <p:cNvSpPr txBox="1"/>
          <p:nvPr/>
        </p:nvSpPr>
        <p:spPr>
          <a:xfrm>
            <a:off x="6072" y="2773106"/>
            <a:ext cx="1429815" cy="523220"/>
          </a:xfrm>
          <a:prstGeom prst="rect">
            <a:avLst/>
          </a:prstGeom>
          <a:noFill/>
        </p:spPr>
        <p:txBody>
          <a:bodyPr wrap="square" rtlCol="0">
            <a:spAutoFit/>
          </a:bodyPr>
          <a:lstStyle/>
          <a:p>
            <a:r>
              <a:rPr lang="da-DK" sz="1400" dirty="0">
                <a:solidFill>
                  <a:srgbClr val="FF0000"/>
                </a:solidFill>
              </a:rPr>
              <a:t>Vinsyre smager</a:t>
            </a:r>
          </a:p>
          <a:p>
            <a:r>
              <a:rPr lang="da-DK" sz="1400" dirty="0">
                <a:solidFill>
                  <a:srgbClr val="FF0000"/>
                </a:solidFill>
              </a:rPr>
              <a:t> af vin</a:t>
            </a:r>
          </a:p>
        </p:txBody>
      </p:sp>
      <p:sp>
        <p:nvSpPr>
          <p:cNvPr id="11" name="Tekstfelt 10">
            <a:extLst>
              <a:ext uri="{FF2B5EF4-FFF2-40B4-BE49-F238E27FC236}">
                <a16:creationId xmlns:a16="http://schemas.microsoft.com/office/drawing/2014/main" id="{396BEF85-A77C-2640-AA15-AE62E4F16BED}"/>
              </a:ext>
            </a:extLst>
          </p:cNvPr>
          <p:cNvSpPr txBox="1"/>
          <p:nvPr/>
        </p:nvSpPr>
        <p:spPr>
          <a:xfrm>
            <a:off x="2343284" y="2765069"/>
            <a:ext cx="1429815" cy="523220"/>
          </a:xfrm>
          <a:prstGeom prst="rect">
            <a:avLst/>
          </a:prstGeom>
          <a:noFill/>
        </p:spPr>
        <p:txBody>
          <a:bodyPr wrap="none" rtlCol="0">
            <a:spAutoFit/>
          </a:bodyPr>
          <a:lstStyle/>
          <a:p>
            <a:r>
              <a:rPr lang="da-DK" sz="1400" dirty="0">
                <a:solidFill>
                  <a:srgbClr val="FF0000"/>
                </a:solidFill>
              </a:rPr>
              <a:t>Æblesyre smager</a:t>
            </a:r>
          </a:p>
          <a:p>
            <a:r>
              <a:rPr lang="da-DK" sz="1400" dirty="0">
                <a:solidFill>
                  <a:srgbClr val="FF0000"/>
                </a:solidFill>
              </a:rPr>
              <a:t> af æbler</a:t>
            </a:r>
          </a:p>
        </p:txBody>
      </p:sp>
      <p:sp>
        <p:nvSpPr>
          <p:cNvPr id="12" name="Tekstfelt 11">
            <a:extLst>
              <a:ext uri="{FF2B5EF4-FFF2-40B4-BE49-F238E27FC236}">
                <a16:creationId xmlns:a16="http://schemas.microsoft.com/office/drawing/2014/main" id="{77DF554E-008D-4A40-A98E-F76999BD5384}"/>
              </a:ext>
            </a:extLst>
          </p:cNvPr>
          <p:cNvSpPr txBox="1"/>
          <p:nvPr/>
        </p:nvSpPr>
        <p:spPr>
          <a:xfrm>
            <a:off x="4301589" y="2779810"/>
            <a:ext cx="1556289" cy="523220"/>
          </a:xfrm>
          <a:prstGeom prst="rect">
            <a:avLst/>
          </a:prstGeom>
          <a:noFill/>
        </p:spPr>
        <p:txBody>
          <a:bodyPr wrap="square" rtlCol="0">
            <a:spAutoFit/>
          </a:bodyPr>
          <a:lstStyle/>
          <a:p>
            <a:r>
              <a:rPr lang="da-DK" sz="1400" dirty="0">
                <a:solidFill>
                  <a:srgbClr val="FF0000"/>
                </a:solidFill>
              </a:rPr>
              <a:t>Citronsyre smager</a:t>
            </a:r>
          </a:p>
          <a:p>
            <a:r>
              <a:rPr lang="da-DK" sz="1400" dirty="0">
                <a:solidFill>
                  <a:srgbClr val="FF0000"/>
                </a:solidFill>
              </a:rPr>
              <a:t> af citron</a:t>
            </a:r>
          </a:p>
        </p:txBody>
      </p:sp>
      <p:sp>
        <p:nvSpPr>
          <p:cNvPr id="13" name="Tekstfelt 12">
            <a:extLst>
              <a:ext uri="{FF2B5EF4-FFF2-40B4-BE49-F238E27FC236}">
                <a16:creationId xmlns:a16="http://schemas.microsoft.com/office/drawing/2014/main" id="{A75D6483-9844-9447-A4B0-979D12A48CB5}"/>
              </a:ext>
            </a:extLst>
          </p:cNvPr>
          <p:cNvSpPr txBox="1"/>
          <p:nvPr/>
        </p:nvSpPr>
        <p:spPr>
          <a:xfrm>
            <a:off x="2357582" y="5345381"/>
            <a:ext cx="2071553" cy="523220"/>
          </a:xfrm>
          <a:prstGeom prst="rect">
            <a:avLst/>
          </a:prstGeom>
          <a:noFill/>
        </p:spPr>
        <p:txBody>
          <a:bodyPr wrap="square" rtlCol="0">
            <a:spAutoFit/>
          </a:bodyPr>
          <a:lstStyle/>
          <a:p>
            <a:r>
              <a:rPr lang="da-DK" sz="1400" dirty="0">
                <a:solidFill>
                  <a:srgbClr val="FF0000"/>
                </a:solidFill>
              </a:rPr>
              <a:t>Mælkesyre smager</a:t>
            </a:r>
          </a:p>
          <a:p>
            <a:r>
              <a:rPr lang="da-DK" sz="1400" dirty="0">
                <a:solidFill>
                  <a:srgbClr val="FF0000"/>
                </a:solidFill>
              </a:rPr>
              <a:t> af </a:t>
            </a:r>
            <a:r>
              <a:rPr lang="da-DK" sz="1400" dirty="0" err="1">
                <a:solidFill>
                  <a:srgbClr val="FF0000"/>
                </a:solidFill>
              </a:rPr>
              <a:t>yougurt</a:t>
            </a:r>
            <a:r>
              <a:rPr lang="da-DK" sz="1400" dirty="0">
                <a:solidFill>
                  <a:srgbClr val="FF0000"/>
                </a:solidFill>
              </a:rPr>
              <a:t> og mælk </a:t>
            </a:r>
          </a:p>
        </p:txBody>
      </p:sp>
    </p:spTree>
    <p:extLst>
      <p:ext uri="{BB962C8B-B14F-4D97-AF65-F5344CB8AC3E}">
        <p14:creationId xmlns:p14="http://schemas.microsoft.com/office/powerpoint/2010/main" val="1093273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1D97E8-CC4A-0544-98D7-053A02ED58C9}"/>
              </a:ext>
            </a:extLst>
          </p:cNvPr>
          <p:cNvSpPr>
            <a:spLocks noGrp="1"/>
          </p:cNvSpPr>
          <p:nvPr>
            <p:ph type="title"/>
          </p:nvPr>
        </p:nvSpPr>
        <p:spPr>
          <a:xfrm>
            <a:off x="1294362" y="398036"/>
            <a:ext cx="9603275" cy="1301599"/>
          </a:xfrm>
        </p:spPr>
        <p:txBody>
          <a:bodyPr>
            <a:normAutofit fontScale="90000"/>
          </a:bodyPr>
          <a:lstStyle/>
          <a:p>
            <a:r>
              <a:rPr lang="da-DK" dirty="0"/>
              <a:t>Druemodningens syreprofil</a:t>
            </a:r>
            <a:br>
              <a:rPr lang="da-DK" dirty="0"/>
            </a:br>
            <a:r>
              <a:rPr lang="da-DK" sz="1800" dirty="0" err="1"/>
              <a:t>Figure</a:t>
            </a:r>
            <a:r>
              <a:rPr lang="da-DK" sz="1800" dirty="0"/>
              <a:t> 3: Variation in </a:t>
            </a:r>
            <a:r>
              <a:rPr lang="da-DK" sz="1800" dirty="0" err="1"/>
              <a:t>tartaric</a:t>
            </a:r>
            <a:r>
              <a:rPr lang="da-DK" sz="1800" dirty="0"/>
              <a:t> and </a:t>
            </a:r>
            <a:r>
              <a:rPr lang="da-DK" sz="1800" dirty="0" err="1"/>
              <a:t>malic</a:t>
            </a:r>
            <a:r>
              <a:rPr lang="da-DK" sz="1800" dirty="0"/>
              <a:t> </a:t>
            </a:r>
            <a:r>
              <a:rPr lang="da-DK" sz="1800" dirty="0" err="1"/>
              <a:t>acid</a:t>
            </a:r>
            <a:r>
              <a:rPr lang="da-DK" sz="1800" dirty="0"/>
              <a:t> proportions for </a:t>
            </a:r>
            <a:r>
              <a:rPr lang="da-DK" sz="1800" dirty="0" err="1"/>
              <a:t>four</a:t>
            </a:r>
            <a:r>
              <a:rPr lang="da-DK" sz="1800" dirty="0"/>
              <a:t> </a:t>
            </a:r>
            <a:r>
              <a:rPr lang="da-DK" sz="1800" dirty="0" err="1"/>
              <a:t>cold</a:t>
            </a:r>
            <a:r>
              <a:rPr lang="da-DK" sz="1800" dirty="0"/>
              <a:t> </a:t>
            </a:r>
            <a:r>
              <a:rPr lang="da-DK" sz="1800" dirty="0" err="1"/>
              <a:t>climate</a:t>
            </a:r>
            <a:r>
              <a:rPr lang="da-DK" sz="1800" dirty="0"/>
              <a:t> </a:t>
            </a:r>
            <a:r>
              <a:rPr lang="da-DK" sz="1800" dirty="0" err="1"/>
              <a:t>wine</a:t>
            </a:r>
            <a:r>
              <a:rPr lang="da-DK" sz="1800" dirty="0"/>
              <a:t> grape </a:t>
            </a:r>
            <a:r>
              <a:rPr lang="da-DK" sz="1800" dirty="0" err="1"/>
              <a:t>cultivars</a:t>
            </a:r>
            <a:r>
              <a:rPr lang="da-DK" sz="1800" dirty="0"/>
              <a:t> and </a:t>
            </a:r>
            <a:r>
              <a:rPr lang="da-DK" sz="1800" dirty="0" err="1"/>
              <a:t>four</a:t>
            </a:r>
            <a:r>
              <a:rPr lang="da-DK" sz="1800" dirty="0"/>
              <a:t> </a:t>
            </a:r>
            <a:r>
              <a:rPr lang="da-DK" sz="1800" i="1" dirty="0"/>
              <a:t>V. </a:t>
            </a:r>
            <a:r>
              <a:rPr lang="da-DK" sz="1800" i="1" dirty="0" err="1"/>
              <a:t>vinifera</a:t>
            </a:r>
            <a:r>
              <a:rPr lang="da-DK" sz="1800" i="1" dirty="0"/>
              <a:t> </a:t>
            </a:r>
            <a:r>
              <a:rPr lang="da-DK" sz="1800" dirty="0" err="1"/>
              <a:t>cultivars</a:t>
            </a:r>
            <a:r>
              <a:rPr lang="da-DK" sz="1800" dirty="0"/>
              <a:t> at </a:t>
            </a:r>
            <a:r>
              <a:rPr lang="da-DK" sz="1800" dirty="0" err="1"/>
              <a:t>six</a:t>
            </a:r>
            <a:r>
              <a:rPr lang="da-DK" sz="1800" dirty="0"/>
              <a:t> sampling dates </a:t>
            </a:r>
            <a:r>
              <a:rPr lang="da-DK" sz="1800" dirty="0" err="1"/>
              <a:t>during</a:t>
            </a:r>
            <a:r>
              <a:rPr lang="da-DK" sz="1800" dirty="0"/>
              <a:t> the </a:t>
            </a:r>
            <a:r>
              <a:rPr lang="da-DK" sz="1800" dirty="0" err="1"/>
              <a:t>berry</a:t>
            </a:r>
            <a:r>
              <a:rPr lang="da-DK" sz="1800" dirty="0"/>
              <a:t> </a:t>
            </a:r>
            <a:r>
              <a:rPr lang="da-DK" sz="1800" dirty="0" err="1"/>
              <a:t>ripening</a:t>
            </a:r>
            <a:r>
              <a:rPr lang="da-DK" sz="1800" dirty="0"/>
              <a:t> </a:t>
            </a:r>
            <a:r>
              <a:rPr lang="da-DK" sz="1800" dirty="0" err="1"/>
              <a:t>season</a:t>
            </a:r>
            <a:r>
              <a:rPr lang="da-DK" sz="1800" dirty="0"/>
              <a:t> in 2012.  </a:t>
            </a:r>
            <a:br>
              <a:rPr lang="da-DK" sz="1200" dirty="0"/>
            </a:br>
            <a:endParaRPr lang="da-DK" dirty="0"/>
          </a:p>
        </p:txBody>
      </p:sp>
      <p:pic>
        <p:nvPicPr>
          <p:cNvPr id="3073" name="Picture 1" descr="page3image22059520">
            <a:extLst>
              <a:ext uri="{FF2B5EF4-FFF2-40B4-BE49-F238E27FC236}">
                <a16:creationId xmlns:a16="http://schemas.microsoft.com/office/drawing/2014/main" id="{E3301F1F-2D38-834B-AF7E-707F6642F6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688" y="1988532"/>
            <a:ext cx="4917571" cy="360953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age3image22062640">
            <a:extLst>
              <a:ext uri="{FF2B5EF4-FFF2-40B4-BE49-F238E27FC236}">
                <a16:creationId xmlns:a16="http://schemas.microsoft.com/office/drawing/2014/main" id="{BE5B33F4-F19E-F24A-907D-262FF62423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7032" y="1893737"/>
            <a:ext cx="5141050" cy="3704325"/>
          </a:xfrm>
          <a:prstGeom prst="rect">
            <a:avLst/>
          </a:prstGeom>
          <a:noFill/>
          <a:extLst>
            <a:ext uri="{909E8E84-426E-40DD-AFC4-6F175D3DCCD1}">
              <a14:hiddenFill xmlns:a14="http://schemas.microsoft.com/office/drawing/2010/main">
                <a:solidFill>
                  <a:srgbClr val="FFFFFF"/>
                </a:solidFill>
              </a14:hiddenFill>
            </a:ext>
          </a:extLst>
        </p:spPr>
      </p:pic>
      <p:sp>
        <p:nvSpPr>
          <p:cNvPr id="4" name="Tekstfelt 3">
            <a:extLst>
              <a:ext uri="{FF2B5EF4-FFF2-40B4-BE49-F238E27FC236}">
                <a16:creationId xmlns:a16="http://schemas.microsoft.com/office/drawing/2014/main" id="{C8D84159-5A6F-8645-830F-B664F8BF28AF}"/>
              </a:ext>
            </a:extLst>
          </p:cNvPr>
          <p:cNvSpPr txBox="1"/>
          <p:nvPr/>
        </p:nvSpPr>
        <p:spPr>
          <a:xfrm>
            <a:off x="787400" y="5684148"/>
            <a:ext cx="3277692" cy="400110"/>
          </a:xfrm>
          <a:prstGeom prst="rect">
            <a:avLst/>
          </a:prstGeom>
          <a:noFill/>
        </p:spPr>
        <p:txBody>
          <a:bodyPr wrap="square" rtlCol="0">
            <a:spAutoFit/>
          </a:bodyPr>
          <a:lstStyle/>
          <a:p>
            <a:r>
              <a:rPr lang="da-DK" sz="2000" b="1" dirty="0"/>
              <a:t>Riesling</a:t>
            </a:r>
          </a:p>
        </p:txBody>
      </p:sp>
      <p:sp>
        <p:nvSpPr>
          <p:cNvPr id="5" name="Tekstfelt 4">
            <a:extLst>
              <a:ext uri="{FF2B5EF4-FFF2-40B4-BE49-F238E27FC236}">
                <a16:creationId xmlns:a16="http://schemas.microsoft.com/office/drawing/2014/main" id="{4DF4F70A-1E38-1144-A5F2-EDE7BA60B628}"/>
              </a:ext>
            </a:extLst>
          </p:cNvPr>
          <p:cNvSpPr txBox="1"/>
          <p:nvPr/>
        </p:nvSpPr>
        <p:spPr>
          <a:xfrm>
            <a:off x="6710510" y="5699537"/>
            <a:ext cx="2346405" cy="400110"/>
          </a:xfrm>
          <a:prstGeom prst="rect">
            <a:avLst/>
          </a:prstGeom>
          <a:noFill/>
        </p:spPr>
        <p:txBody>
          <a:bodyPr wrap="square" rtlCol="0">
            <a:spAutoFit/>
          </a:bodyPr>
          <a:lstStyle/>
          <a:p>
            <a:r>
              <a:rPr lang="da-DK" sz="2000" b="1" dirty="0" err="1"/>
              <a:t>Frontenac</a:t>
            </a:r>
            <a:r>
              <a:rPr lang="da-DK" sz="2000" b="1" dirty="0"/>
              <a:t>  Gris</a:t>
            </a:r>
          </a:p>
        </p:txBody>
      </p:sp>
      <p:pic>
        <p:nvPicPr>
          <p:cNvPr id="3075" name="Picture 3" descr="page3image22066176">
            <a:extLst>
              <a:ext uri="{FF2B5EF4-FFF2-40B4-BE49-F238E27FC236}">
                <a16:creationId xmlns:a16="http://schemas.microsoft.com/office/drawing/2014/main" id="{86178F5E-F77B-864B-8596-E6EFCF666F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907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age3image22065968">
            <a:extLst>
              <a:ext uri="{FF2B5EF4-FFF2-40B4-BE49-F238E27FC236}">
                <a16:creationId xmlns:a16="http://schemas.microsoft.com/office/drawing/2014/main" id="{5FC05025-6B0C-474A-8853-BDD3AC4952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87400" cy="533400"/>
          </a:xfrm>
          <a:prstGeom prst="rect">
            <a:avLst/>
          </a:prstGeom>
          <a:noFill/>
          <a:extLst>
            <a:ext uri="{909E8E84-426E-40DD-AFC4-6F175D3DCCD1}">
              <a14:hiddenFill xmlns:a14="http://schemas.microsoft.com/office/drawing/2010/main">
                <a:solidFill>
                  <a:srgbClr val="FFFFFF"/>
                </a:solidFill>
              </a14:hiddenFill>
            </a:ext>
          </a:extLst>
        </p:spPr>
      </p:pic>
      <p:sp>
        <p:nvSpPr>
          <p:cNvPr id="6" name="Rektangel 5">
            <a:extLst>
              <a:ext uri="{FF2B5EF4-FFF2-40B4-BE49-F238E27FC236}">
                <a16:creationId xmlns:a16="http://schemas.microsoft.com/office/drawing/2014/main" id="{8BD89909-0D89-3147-B0C3-AACFB86EDC77}"/>
              </a:ext>
            </a:extLst>
          </p:cNvPr>
          <p:cNvSpPr/>
          <p:nvPr/>
        </p:nvSpPr>
        <p:spPr>
          <a:xfrm>
            <a:off x="8479798" y="3712108"/>
            <a:ext cx="1618905" cy="369332"/>
          </a:xfrm>
          <a:prstGeom prst="rect">
            <a:avLst/>
          </a:prstGeom>
        </p:spPr>
        <p:txBody>
          <a:bodyPr wrap="none">
            <a:spAutoFit/>
          </a:bodyPr>
          <a:lstStyle/>
          <a:p>
            <a:r>
              <a:rPr lang="da-DK" b="1" dirty="0">
                <a:solidFill>
                  <a:schemeClr val="bg1"/>
                </a:solidFill>
                <a:latin typeface="Calibri" panose="020F0502020204030204" pitchFamily="34" charset="0"/>
              </a:rPr>
              <a:t>% </a:t>
            </a:r>
            <a:r>
              <a:rPr lang="da-DK" b="1" dirty="0" err="1">
                <a:solidFill>
                  <a:schemeClr val="bg1"/>
                </a:solidFill>
                <a:latin typeface="Calibri" panose="020F0502020204030204" pitchFamily="34" charset="0"/>
              </a:rPr>
              <a:t>Tartaric</a:t>
            </a:r>
            <a:r>
              <a:rPr lang="da-DK" b="1" dirty="0">
                <a:solidFill>
                  <a:schemeClr val="bg1"/>
                </a:solidFill>
                <a:latin typeface="Calibri" panose="020F0502020204030204" pitchFamily="34" charset="0"/>
              </a:rPr>
              <a:t> </a:t>
            </a:r>
            <a:r>
              <a:rPr lang="da-DK" b="1" dirty="0" err="1">
                <a:solidFill>
                  <a:schemeClr val="bg1"/>
                </a:solidFill>
                <a:latin typeface="Calibri" panose="020F0502020204030204" pitchFamily="34" charset="0"/>
              </a:rPr>
              <a:t>acid</a:t>
            </a:r>
            <a:r>
              <a:rPr lang="da-DK" b="1" dirty="0">
                <a:solidFill>
                  <a:schemeClr val="bg1"/>
                </a:solidFill>
                <a:latin typeface="Calibri" panose="020F0502020204030204" pitchFamily="34" charset="0"/>
              </a:rPr>
              <a:t> </a:t>
            </a:r>
            <a:endParaRPr lang="da-DK" dirty="0">
              <a:solidFill>
                <a:schemeClr val="bg1"/>
              </a:solidFill>
            </a:endParaRPr>
          </a:p>
        </p:txBody>
      </p:sp>
      <p:sp>
        <p:nvSpPr>
          <p:cNvPr id="7" name="Rektangel 6">
            <a:extLst>
              <a:ext uri="{FF2B5EF4-FFF2-40B4-BE49-F238E27FC236}">
                <a16:creationId xmlns:a16="http://schemas.microsoft.com/office/drawing/2014/main" id="{B1B152BA-1205-A443-B839-CA76533C5B29}"/>
              </a:ext>
            </a:extLst>
          </p:cNvPr>
          <p:cNvSpPr/>
          <p:nvPr/>
        </p:nvSpPr>
        <p:spPr>
          <a:xfrm>
            <a:off x="8522662" y="4941118"/>
            <a:ext cx="1425390" cy="369332"/>
          </a:xfrm>
          <a:prstGeom prst="rect">
            <a:avLst/>
          </a:prstGeom>
        </p:spPr>
        <p:txBody>
          <a:bodyPr wrap="none">
            <a:spAutoFit/>
          </a:bodyPr>
          <a:lstStyle/>
          <a:p>
            <a:r>
              <a:rPr lang="da-DK" b="1" dirty="0">
                <a:latin typeface="Calibri" panose="020F0502020204030204" pitchFamily="34" charset="0"/>
              </a:rPr>
              <a:t>% </a:t>
            </a:r>
            <a:r>
              <a:rPr lang="da-DK" b="1" dirty="0" err="1">
                <a:latin typeface="Calibri" panose="020F0502020204030204" pitchFamily="34" charset="0"/>
              </a:rPr>
              <a:t>Malic</a:t>
            </a:r>
            <a:r>
              <a:rPr lang="da-DK" b="1" dirty="0">
                <a:latin typeface="Calibri" panose="020F0502020204030204" pitchFamily="34" charset="0"/>
              </a:rPr>
              <a:t> </a:t>
            </a:r>
            <a:r>
              <a:rPr lang="da-DK" b="1" dirty="0" err="1">
                <a:latin typeface="Calibri" panose="020F0502020204030204" pitchFamily="34" charset="0"/>
              </a:rPr>
              <a:t>acid</a:t>
            </a:r>
            <a:r>
              <a:rPr lang="da-DK" b="1" dirty="0">
                <a:latin typeface="Calibri" panose="020F0502020204030204" pitchFamily="34" charset="0"/>
              </a:rPr>
              <a:t> </a:t>
            </a:r>
            <a:endParaRPr lang="da-DK" dirty="0"/>
          </a:p>
        </p:txBody>
      </p:sp>
      <p:sp>
        <p:nvSpPr>
          <p:cNvPr id="13" name="Rektangel 12">
            <a:extLst>
              <a:ext uri="{FF2B5EF4-FFF2-40B4-BE49-F238E27FC236}">
                <a16:creationId xmlns:a16="http://schemas.microsoft.com/office/drawing/2014/main" id="{1AC157D1-319C-3E40-A6FE-95FC4849BFD3}"/>
              </a:ext>
            </a:extLst>
          </p:cNvPr>
          <p:cNvSpPr/>
          <p:nvPr/>
        </p:nvSpPr>
        <p:spPr>
          <a:xfrm>
            <a:off x="2609724" y="4115357"/>
            <a:ext cx="1618905" cy="369332"/>
          </a:xfrm>
          <a:prstGeom prst="rect">
            <a:avLst/>
          </a:prstGeom>
        </p:spPr>
        <p:txBody>
          <a:bodyPr wrap="none">
            <a:spAutoFit/>
          </a:bodyPr>
          <a:lstStyle/>
          <a:p>
            <a:r>
              <a:rPr lang="da-DK" b="1" dirty="0">
                <a:solidFill>
                  <a:schemeClr val="bg1"/>
                </a:solidFill>
                <a:latin typeface="Calibri" panose="020F0502020204030204" pitchFamily="34" charset="0"/>
              </a:rPr>
              <a:t>% </a:t>
            </a:r>
            <a:r>
              <a:rPr lang="da-DK" b="1" dirty="0" err="1">
                <a:solidFill>
                  <a:schemeClr val="bg1"/>
                </a:solidFill>
                <a:latin typeface="Calibri" panose="020F0502020204030204" pitchFamily="34" charset="0"/>
              </a:rPr>
              <a:t>Tartaric</a:t>
            </a:r>
            <a:r>
              <a:rPr lang="da-DK" b="1" dirty="0">
                <a:solidFill>
                  <a:schemeClr val="bg1"/>
                </a:solidFill>
                <a:latin typeface="Calibri" panose="020F0502020204030204" pitchFamily="34" charset="0"/>
              </a:rPr>
              <a:t> </a:t>
            </a:r>
            <a:r>
              <a:rPr lang="da-DK" b="1" dirty="0" err="1">
                <a:solidFill>
                  <a:schemeClr val="bg1"/>
                </a:solidFill>
                <a:latin typeface="Calibri" panose="020F0502020204030204" pitchFamily="34" charset="0"/>
              </a:rPr>
              <a:t>acid</a:t>
            </a:r>
            <a:r>
              <a:rPr lang="da-DK" b="1" dirty="0">
                <a:solidFill>
                  <a:schemeClr val="bg1"/>
                </a:solidFill>
                <a:latin typeface="Calibri" panose="020F0502020204030204" pitchFamily="34" charset="0"/>
              </a:rPr>
              <a:t> </a:t>
            </a:r>
            <a:endParaRPr lang="da-DK" dirty="0">
              <a:solidFill>
                <a:schemeClr val="bg1"/>
              </a:solidFill>
            </a:endParaRPr>
          </a:p>
        </p:txBody>
      </p:sp>
      <p:sp>
        <p:nvSpPr>
          <p:cNvPr id="8" name="Tekstfelt 7">
            <a:extLst>
              <a:ext uri="{FF2B5EF4-FFF2-40B4-BE49-F238E27FC236}">
                <a16:creationId xmlns:a16="http://schemas.microsoft.com/office/drawing/2014/main" id="{D751835C-60EF-0848-B89C-906EC6BB077A}"/>
              </a:ext>
            </a:extLst>
          </p:cNvPr>
          <p:cNvSpPr txBox="1"/>
          <p:nvPr/>
        </p:nvSpPr>
        <p:spPr>
          <a:xfrm>
            <a:off x="1" y="2011898"/>
            <a:ext cx="957262" cy="369332"/>
          </a:xfrm>
          <a:prstGeom prst="rect">
            <a:avLst/>
          </a:prstGeom>
          <a:noFill/>
        </p:spPr>
        <p:txBody>
          <a:bodyPr wrap="square" rtlCol="0">
            <a:spAutoFit/>
          </a:bodyPr>
          <a:lstStyle/>
          <a:p>
            <a:r>
              <a:rPr lang="da-DK" dirty="0"/>
              <a:t>25 g/L</a:t>
            </a:r>
          </a:p>
        </p:txBody>
      </p:sp>
      <p:sp>
        <p:nvSpPr>
          <p:cNvPr id="9" name="Tekstfelt 8">
            <a:extLst>
              <a:ext uri="{FF2B5EF4-FFF2-40B4-BE49-F238E27FC236}">
                <a16:creationId xmlns:a16="http://schemas.microsoft.com/office/drawing/2014/main" id="{700ECD23-7F74-C645-897C-2E82FFEBA2D3}"/>
              </a:ext>
            </a:extLst>
          </p:cNvPr>
          <p:cNvSpPr txBox="1"/>
          <p:nvPr/>
        </p:nvSpPr>
        <p:spPr>
          <a:xfrm>
            <a:off x="0" y="2628901"/>
            <a:ext cx="957262" cy="369332"/>
          </a:xfrm>
          <a:prstGeom prst="rect">
            <a:avLst/>
          </a:prstGeom>
          <a:noFill/>
        </p:spPr>
        <p:txBody>
          <a:bodyPr wrap="square" rtlCol="0">
            <a:spAutoFit/>
          </a:bodyPr>
          <a:lstStyle/>
          <a:p>
            <a:r>
              <a:rPr lang="da-DK" dirty="0"/>
              <a:t>20 g/L</a:t>
            </a:r>
          </a:p>
        </p:txBody>
      </p:sp>
      <p:sp>
        <p:nvSpPr>
          <p:cNvPr id="10" name="Tekstfelt 9">
            <a:extLst>
              <a:ext uri="{FF2B5EF4-FFF2-40B4-BE49-F238E27FC236}">
                <a16:creationId xmlns:a16="http://schemas.microsoft.com/office/drawing/2014/main" id="{86E054FE-F380-224B-A320-525A983BD6AB}"/>
              </a:ext>
            </a:extLst>
          </p:cNvPr>
          <p:cNvSpPr txBox="1"/>
          <p:nvPr/>
        </p:nvSpPr>
        <p:spPr>
          <a:xfrm>
            <a:off x="0" y="3263061"/>
            <a:ext cx="957261" cy="369332"/>
          </a:xfrm>
          <a:prstGeom prst="rect">
            <a:avLst/>
          </a:prstGeom>
          <a:noFill/>
        </p:spPr>
        <p:txBody>
          <a:bodyPr wrap="square" rtlCol="0">
            <a:spAutoFit/>
          </a:bodyPr>
          <a:lstStyle/>
          <a:p>
            <a:r>
              <a:rPr lang="da-DK" dirty="0"/>
              <a:t>15 g/L</a:t>
            </a:r>
          </a:p>
        </p:txBody>
      </p:sp>
      <p:sp>
        <p:nvSpPr>
          <p:cNvPr id="11" name="Tekstfelt 10">
            <a:extLst>
              <a:ext uri="{FF2B5EF4-FFF2-40B4-BE49-F238E27FC236}">
                <a16:creationId xmlns:a16="http://schemas.microsoft.com/office/drawing/2014/main" id="{50DDEFAE-A510-1241-9198-2D4DA5DE8A92}"/>
              </a:ext>
            </a:extLst>
          </p:cNvPr>
          <p:cNvSpPr txBox="1"/>
          <p:nvPr/>
        </p:nvSpPr>
        <p:spPr>
          <a:xfrm>
            <a:off x="7112" y="3930691"/>
            <a:ext cx="957261" cy="369332"/>
          </a:xfrm>
          <a:prstGeom prst="rect">
            <a:avLst/>
          </a:prstGeom>
          <a:noFill/>
        </p:spPr>
        <p:txBody>
          <a:bodyPr wrap="square" rtlCol="0">
            <a:spAutoFit/>
          </a:bodyPr>
          <a:lstStyle/>
          <a:p>
            <a:r>
              <a:rPr lang="da-DK" dirty="0"/>
              <a:t>10 g/L</a:t>
            </a:r>
          </a:p>
        </p:txBody>
      </p:sp>
      <p:sp>
        <p:nvSpPr>
          <p:cNvPr id="12" name="Tekstfelt 11">
            <a:extLst>
              <a:ext uri="{FF2B5EF4-FFF2-40B4-BE49-F238E27FC236}">
                <a16:creationId xmlns:a16="http://schemas.microsoft.com/office/drawing/2014/main" id="{BF536BFC-E6D9-0444-8655-AF8A29E6F9FE}"/>
              </a:ext>
            </a:extLst>
          </p:cNvPr>
          <p:cNvSpPr txBox="1"/>
          <p:nvPr/>
        </p:nvSpPr>
        <p:spPr>
          <a:xfrm>
            <a:off x="155510" y="4528068"/>
            <a:ext cx="888238" cy="369332"/>
          </a:xfrm>
          <a:prstGeom prst="rect">
            <a:avLst/>
          </a:prstGeom>
          <a:noFill/>
        </p:spPr>
        <p:txBody>
          <a:bodyPr wrap="square" rtlCol="0">
            <a:spAutoFit/>
          </a:bodyPr>
          <a:lstStyle/>
          <a:p>
            <a:r>
              <a:rPr lang="da-DK" dirty="0"/>
              <a:t>5 g/L</a:t>
            </a:r>
          </a:p>
        </p:txBody>
      </p:sp>
      <p:sp>
        <p:nvSpPr>
          <p:cNvPr id="15" name="Tekstfelt 14">
            <a:extLst>
              <a:ext uri="{FF2B5EF4-FFF2-40B4-BE49-F238E27FC236}">
                <a16:creationId xmlns:a16="http://schemas.microsoft.com/office/drawing/2014/main" id="{3C4ED578-6245-F945-B19D-9BA7F9835569}"/>
              </a:ext>
            </a:extLst>
          </p:cNvPr>
          <p:cNvSpPr txBox="1"/>
          <p:nvPr/>
        </p:nvSpPr>
        <p:spPr>
          <a:xfrm>
            <a:off x="3897592" y="5314342"/>
            <a:ext cx="714375" cy="369332"/>
          </a:xfrm>
          <a:prstGeom prst="rect">
            <a:avLst/>
          </a:prstGeom>
          <a:noFill/>
        </p:spPr>
        <p:txBody>
          <a:bodyPr wrap="square" rtlCol="0">
            <a:spAutoFit/>
          </a:bodyPr>
          <a:lstStyle/>
          <a:p>
            <a:r>
              <a:rPr lang="da-DK" dirty="0"/>
              <a:t>1463</a:t>
            </a:r>
          </a:p>
        </p:txBody>
      </p:sp>
      <p:sp>
        <p:nvSpPr>
          <p:cNvPr id="16" name="Tekstfelt 15">
            <a:extLst>
              <a:ext uri="{FF2B5EF4-FFF2-40B4-BE49-F238E27FC236}">
                <a16:creationId xmlns:a16="http://schemas.microsoft.com/office/drawing/2014/main" id="{71EE481B-DF72-6447-A371-C5706BB89E6A}"/>
              </a:ext>
            </a:extLst>
          </p:cNvPr>
          <p:cNvSpPr txBox="1"/>
          <p:nvPr/>
        </p:nvSpPr>
        <p:spPr>
          <a:xfrm>
            <a:off x="5084747" y="5292968"/>
            <a:ext cx="1300669" cy="369332"/>
          </a:xfrm>
          <a:prstGeom prst="rect">
            <a:avLst/>
          </a:prstGeom>
          <a:noFill/>
        </p:spPr>
        <p:txBody>
          <a:bodyPr wrap="square" rtlCol="0">
            <a:spAutoFit/>
          </a:bodyPr>
          <a:lstStyle/>
          <a:p>
            <a:r>
              <a:rPr lang="da-DK" dirty="0"/>
              <a:t>1573 GDD</a:t>
            </a:r>
          </a:p>
        </p:txBody>
      </p:sp>
      <p:sp>
        <p:nvSpPr>
          <p:cNvPr id="23" name="Tekstfelt 22">
            <a:extLst>
              <a:ext uri="{FF2B5EF4-FFF2-40B4-BE49-F238E27FC236}">
                <a16:creationId xmlns:a16="http://schemas.microsoft.com/office/drawing/2014/main" id="{70A06479-D3EB-2548-9E68-FA013BD32B5A}"/>
              </a:ext>
            </a:extLst>
          </p:cNvPr>
          <p:cNvSpPr txBox="1"/>
          <p:nvPr/>
        </p:nvSpPr>
        <p:spPr>
          <a:xfrm>
            <a:off x="11051998" y="5729721"/>
            <a:ext cx="1300669" cy="369332"/>
          </a:xfrm>
          <a:prstGeom prst="rect">
            <a:avLst/>
          </a:prstGeom>
          <a:noFill/>
        </p:spPr>
        <p:txBody>
          <a:bodyPr wrap="square" rtlCol="0">
            <a:spAutoFit/>
          </a:bodyPr>
          <a:lstStyle/>
          <a:p>
            <a:r>
              <a:rPr lang="da-DK" dirty="0"/>
              <a:t>1573 GDD</a:t>
            </a:r>
          </a:p>
        </p:txBody>
      </p:sp>
      <p:sp>
        <p:nvSpPr>
          <p:cNvPr id="24" name="Tekstfelt 23">
            <a:extLst>
              <a:ext uri="{FF2B5EF4-FFF2-40B4-BE49-F238E27FC236}">
                <a16:creationId xmlns:a16="http://schemas.microsoft.com/office/drawing/2014/main" id="{180E2335-E454-6C4A-98AA-E22AD9DC45B2}"/>
              </a:ext>
            </a:extLst>
          </p:cNvPr>
          <p:cNvSpPr txBox="1"/>
          <p:nvPr/>
        </p:nvSpPr>
        <p:spPr>
          <a:xfrm>
            <a:off x="9733731" y="5682910"/>
            <a:ext cx="714375" cy="369332"/>
          </a:xfrm>
          <a:prstGeom prst="rect">
            <a:avLst/>
          </a:prstGeom>
          <a:noFill/>
        </p:spPr>
        <p:txBody>
          <a:bodyPr wrap="square" rtlCol="0">
            <a:spAutoFit/>
          </a:bodyPr>
          <a:lstStyle/>
          <a:p>
            <a:r>
              <a:rPr lang="da-DK" dirty="0"/>
              <a:t>1463</a:t>
            </a:r>
          </a:p>
        </p:txBody>
      </p:sp>
      <p:sp>
        <p:nvSpPr>
          <p:cNvPr id="18" name="Tekstfelt 17">
            <a:extLst>
              <a:ext uri="{FF2B5EF4-FFF2-40B4-BE49-F238E27FC236}">
                <a16:creationId xmlns:a16="http://schemas.microsoft.com/office/drawing/2014/main" id="{3092E7E2-50DC-DE46-9C2F-0A50A3EAE289}"/>
              </a:ext>
            </a:extLst>
          </p:cNvPr>
          <p:cNvSpPr txBox="1"/>
          <p:nvPr/>
        </p:nvSpPr>
        <p:spPr>
          <a:xfrm>
            <a:off x="2554859" y="5310450"/>
            <a:ext cx="764083" cy="369332"/>
          </a:xfrm>
          <a:prstGeom prst="rect">
            <a:avLst/>
          </a:prstGeom>
          <a:noFill/>
        </p:spPr>
        <p:txBody>
          <a:bodyPr wrap="square" rtlCol="0">
            <a:spAutoFit/>
          </a:bodyPr>
          <a:lstStyle/>
          <a:p>
            <a:r>
              <a:rPr lang="da-DK" dirty="0"/>
              <a:t>1353</a:t>
            </a:r>
          </a:p>
        </p:txBody>
      </p:sp>
      <p:sp>
        <p:nvSpPr>
          <p:cNvPr id="19" name="Tekstfelt 18">
            <a:extLst>
              <a:ext uri="{FF2B5EF4-FFF2-40B4-BE49-F238E27FC236}">
                <a16:creationId xmlns:a16="http://schemas.microsoft.com/office/drawing/2014/main" id="{39F5867B-3BD4-1549-8940-90185CE3FA60}"/>
              </a:ext>
            </a:extLst>
          </p:cNvPr>
          <p:cNvSpPr txBox="1"/>
          <p:nvPr/>
        </p:nvSpPr>
        <p:spPr>
          <a:xfrm>
            <a:off x="1265787" y="5310450"/>
            <a:ext cx="664666" cy="369332"/>
          </a:xfrm>
          <a:prstGeom prst="rect">
            <a:avLst/>
          </a:prstGeom>
          <a:noFill/>
        </p:spPr>
        <p:txBody>
          <a:bodyPr wrap="square" rtlCol="0">
            <a:spAutoFit/>
          </a:bodyPr>
          <a:lstStyle/>
          <a:p>
            <a:r>
              <a:rPr lang="da-DK" dirty="0"/>
              <a:t>1243</a:t>
            </a:r>
          </a:p>
        </p:txBody>
      </p:sp>
      <p:sp>
        <p:nvSpPr>
          <p:cNvPr id="27" name="Rektangel 26">
            <a:extLst>
              <a:ext uri="{FF2B5EF4-FFF2-40B4-BE49-F238E27FC236}">
                <a16:creationId xmlns:a16="http://schemas.microsoft.com/office/drawing/2014/main" id="{026BF7FD-505D-614A-B037-FDEB27FBF41E}"/>
              </a:ext>
            </a:extLst>
          </p:cNvPr>
          <p:cNvSpPr/>
          <p:nvPr/>
        </p:nvSpPr>
        <p:spPr>
          <a:xfrm>
            <a:off x="2562343" y="4809332"/>
            <a:ext cx="1425390" cy="369332"/>
          </a:xfrm>
          <a:prstGeom prst="rect">
            <a:avLst/>
          </a:prstGeom>
        </p:spPr>
        <p:txBody>
          <a:bodyPr wrap="none">
            <a:spAutoFit/>
          </a:bodyPr>
          <a:lstStyle/>
          <a:p>
            <a:r>
              <a:rPr lang="da-DK" b="1" dirty="0">
                <a:latin typeface="Calibri" panose="020F0502020204030204" pitchFamily="34" charset="0"/>
              </a:rPr>
              <a:t>% </a:t>
            </a:r>
            <a:r>
              <a:rPr lang="da-DK" b="1" dirty="0" err="1">
                <a:latin typeface="Calibri" panose="020F0502020204030204" pitchFamily="34" charset="0"/>
              </a:rPr>
              <a:t>Malic</a:t>
            </a:r>
            <a:r>
              <a:rPr lang="da-DK" b="1" dirty="0">
                <a:latin typeface="Calibri" panose="020F0502020204030204" pitchFamily="34" charset="0"/>
              </a:rPr>
              <a:t> </a:t>
            </a:r>
            <a:r>
              <a:rPr lang="da-DK" b="1" dirty="0" err="1">
                <a:latin typeface="Calibri" panose="020F0502020204030204" pitchFamily="34" charset="0"/>
              </a:rPr>
              <a:t>acid</a:t>
            </a:r>
            <a:r>
              <a:rPr lang="da-DK" b="1" dirty="0">
                <a:latin typeface="Calibri" panose="020F0502020204030204" pitchFamily="34" charset="0"/>
              </a:rPr>
              <a:t> </a:t>
            </a:r>
            <a:endParaRPr lang="da-DK" dirty="0"/>
          </a:p>
        </p:txBody>
      </p:sp>
      <p:sp>
        <p:nvSpPr>
          <p:cNvPr id="20" name="Rektangel 19">
            <a:extLst>
              <a:ext uri="{FF2B5EF4-FFF2-40B4-BE49-F238E27FC236}">
                <a16:creationId xmlns:a16="http://schemas.microsoft.com/office/drawing/2014/main" id="{5E8F3015-4B79-C440-B50E-BB7E414D9D00}"/>
              </a:ext>
            </a:extLst>
          </p:cNvPr>
          <p:cNvSpPr/>
          <p:nvPr/>
        </p:nvSpPr>
        <p:spPr>
          <a:xfrm>
            <a:off x="301592" y="6178481"/>
            <a:ext cx="11588814" cy="646331"/>
          </a:xfrm>
          <a:prstGeom prst="rect">
            <a:avLst/>
          </a:prstGeom>
        </p:spPr>
        <p:txBody>
          <a:bodyPr wrap="square">
            <a:spAutoFit/>
          </a:bodyPr>
          <a:lstStyle/>
          <a:p>
            <a:r>
              <a:rPr lang="da-DK" dirty="0" err="1">
                <a:solidFill>
                  <a:schemeClr val="bg1"/>
                </a:solidFill>
                <a:hlinkClick r:id="rId6">
                  <a:extLst>
                    <a:ext uri="{A12FA001-AC4F-418D-AE19-62706E023703}">
                      <ahyp:hlinkClr xmlns:ahyp="http://schemas.microsoft.com/office/drawing/2018/hyperlinkcolor" val="tx"/>
                    </a:ext>
                  </a:extLst>
                </a:hlinkClick>
              </a:rPr>
              <a:t>https</a:t>
            </a:r>
            <a:r>
              <a:rPr lang="da-DK" dirty="0">
                <a:solidFill>
                  <a:schemeClr val="bg1"/>
                </a:solidFill>
                <a:hlinkClick r:id="rId6">
                  <a:extLst>
                    <a:ext uri="{A12FA001-AC4F-418D-AE19-62706E023703}">
                      <ahyp:hlinkClr xmlns:ahyp="http://schemas.microsoft.com/office/drawing/2018/hyperlinkcolor" val="tx"/>
                    </a:ext>
                  </a:extLst>
                </a:hlinkClick>
              </a:rPr>
              <a:t>://</a:t>
            </a:r>
            <a:r>
              <a:rPr lang="da-DK" dirty="0" err="1">
                <a:solidFill>
                  <a:schemeClr val="bg1"/>
                </a:solidFill>
                <a:hlinkClick r:id="rId6">
                  <a:extLst>
                    <a:ext uri="{A12FA001-AC4F-418D-AE19-62706E023703}">
                      <ahyp:hlinkClr xmlns:ahyp="http://schemas.microsoft.com/office/drawing/2018/hyperlinkcolor" val="tx"/>
                    </a:ext>
                  </a:extLst>
                </a:hlinkClick>
              </a:rPr>
              <a:t>cdn.ymaws.com</a:t>
            </a:r>
            <a:r>
              <a:rPr lang="da-DK" dirty="0">
                <a:solidFill>
                  <a:schemeClr val="bg1"/>
                </a:solidFill>
                <a:hlinkClick r:id="rId6">
                  <a:extLst>
                    <a:ext uri="{A12FA001-AC4F-418D-AE19-62706E023703}">
                      <ahyp:hlinkClr xmlns:ahyp="http://schemas.microsoft.com/office/drawing/2018/hyperlinkcolor" val="tx"/>
                    </a:ext>
                  </a:extLst>
                </a:hlinkClick>
              </a:rPr>
              <a:t>/</a:t>
            </a:r>
            <a:r>
              <a:rPr lang="da-DK" dirty="0" err="1">
                <a:solidFill>
                  <a:schemeClr val="bg1"/>
                </a:solidFill>
                <a:hlinkClick r:id="rId6">
                  <a:extLst>
                    <a:ext uri="{A12FA001-AC4F-418D-AE19-62706E023703}">
                      <ahyp:hlinkClr xmlns:ahyp="http://schemas.microsoft.com/office/drawing/2018/hyperlinkcolor" val="tx"/>
                    </a:ext>
                  </a:extLst>
                </a:hlinkClick>
              </a:rPr>
              <a:t>www.mngrapes.org</a:t>
            </a:r>
            <a:r>
              <a:rPr lang="da-DK" dirty="0">
                <a:solidFill>
                  <a:schemeClr val="bg1"/>
                </a:solidFill>
                <a:hlinkClick r:id="rId6">
                  <a:extLst>
                    <a:ext uri="{A12FA001-AC4F-418D-AE19-62706E023703}">
                      <ahyp:hlinkClr xmlns:ahyp="http://schemas.microsoft.com/office/drawing/2018/hyperlinkcolor" val="tx"/>
                    </a:ext>
                  </a:extLst>
                </a:hlinkClick>
              </a:rPr>
              <a:t>/</a:t>
            </a:r>
            <a:r>
              <a:rPr lang="da-DK" dirty="0" err="1">
                <a:solidFill>
                  <a:schemeClr val="bg1"/>
                </a:solidFill>
                <a:hlinkClick r:id="rId6">
                  <a:extLst>
                    <a:ext uri="{A12FA001-AC4F-418D-AE19-62706E023703}">
                      <ahyp:hlinkClr xmlns:ahyp="http://schemas.microsoft.com/office/drawing/2018/hyperlinkcolor" val="tx"/>
                    </a:ext>
                  </a:extLst>
                </a:hlinkClick>
              </a:rPr>
              <a:t>resource</a:t>
            </a:r>
            <a:r>
              <a:rPr lang="da-DK" dirty="0">
                <a:solidFill>
                  <a:schemeClr val="bg1"/>
                </a:solidFill>
                <a:hlinkClick r:id="rId6">
                  <a:extLst>
                    <a:ext uri="{A12FA001-AC4F-418D-AE19-62706E023703}">
                      <ahyp:hlinkClr xmlns:ahyp="http://schemas.microsoft.com/office/drawing/2018/hyperlinkcolor" val="tx"/>
                    </a:ext>
                  </a:extLst>
                </a:hlinkClick>
              </a:rPr>
              <a:t>/</a:t>
            </a:r>
            <a:r>
              <a:rPr lang="da-DK" dirty="0" err="1">
                <a:solidFill>
                  <a:schemeClr val="bg1"/>
                </a:solidFill>
                <a:hlinkClick r:id="rId6">
                  <a:extLst>
                    <a:ext uri="{A12FA001-AC4F-418D-AE19-62706E023703}">
                      <ahyp:hlinkClr xmlns:ahyp="http://schemas.microsoft.com/office/drawing/2018/hyperlinkcolor" val="tx"/>
                    </a:ext>
                  </a:extLst>
                </a:hlinkClick>
              </a:rPr>
              <a:t>resmgr</a:t>
            </a:r>
            <a:r>
              <a:rPr lang="da-DK" dirty="0">
                <a:solidFill>
                  <a:schemeClr val="bg1"/>
                </a:solidFill>
                <a:hlinkClick r:id="rId6">
                  <a:extLst>
                    <a:ext uri="{A12FA001-AC4F-418D-AE19-62706E023703}">
                      <ahyp:hlinkClr xmlns:ahyp="http://schemas.microsoft.com/office/drawing/2018/hyperlinkcolor" val="tx"/>
                    </a:ext>
                  </a:extLst>
                </a:hlinkClick>
              </a:rPr>
              <a:t>/</a:t>
            </a:r>
            <a:r>
              <a:rPr lang="da-DK" dirty="0" err="1">
                <a:solidFill>
                  <a:schemeClr val="bg1"/>
                </a:solidFill>
                <a:hlinkClick r:id="rId6">
                  <a:extLst>
                    <a:ext uri="{A12FA001-AC4F-418D-AE19-62706E023703}">
                      <ahyp:hlinkClr xmlns:ahyp="http://schemas.microsoft.com/office/drawing/2018/hyperlinkcolor" val="tx"/>
                    </a:ext>
                  </a:extLst>
                </a:hlinkClick>
              </a:rPr>
              <a:t>Growing_Grapes_in_MN_Best_Practices</a:t>
            </a:r>
            <a:r>
              <a:rPr lang="da-DK" dirty="0">
                <a:solidFill>
                  <a:schemeClr val="bg1"/>
                </a:solidFill>
                <a:hlinkClick r:id="rId6">
                  <a:extLst>
                    <a:ext uri="{A12FA001-AC4F-418D-AE19-62706E023703}">
                      <ahyp:hlinkClr xmlns:ahyp="http://schemas.microsoft.com/office/drawing/2018/hyperlinkcolor" val="tx"/>
                    </a:ext>
                  </a:extLst>
                </a:hlinkClick>
              </a:rPr>
              <a:t>/</a:t>
            </a:r>
            <a:r>
              <a:rPr lang="da-DK" dirty="0" err="1">
                <a:solidFill>
                  <a:schemeClr val="bg1"/>
                </a:solidFill>
                <a:hlinkClick r:id="rId6">
                  <a:extLst>
                    <a:ext uri="{A12FA001-AC4F-418D-AE19-62706E023703}">
                      <ahyp:hlinkClr xmlns:ahyp="http://schemas.microsoft.com/office/drawing/2018/hyperlinkcolor" val="tx"/>
                    </a:ext>
                  </a:extLst>
                </a:hlinkClick>
              </a:rPr>
              <a:t>Chapters</a:t>
            </a:r>
            <a:r>
              <a:rPr lang="da-DK" dirty="0">
                <a:solidFill>
                  <a:schemeClr val="bg1"/>
                </a:solidFill>
                <a:hlinkClick r:id="rId6">
                  <a:extLst>
                    <a:ext uri="{A12FA001-AC4F-418D-AE19-62706E023703}">
                      <ahyp:hlinkClr xmlns:ahyp="http://schemas.microsoft.com/office/drawing/2018/hyperlinkcolor" val="tx"/>
                    </a:ext>
                  </a:extLst>
                </a:hlinkClick>
              </a:rPr>
              <a:t>/Ch_15_Grape_Maturation.pdf</a:t>
            </a:r>
            <a:endParaRPr lang="da-DK" dirty="0">
              <a:solidFill>
                <a:schemeClr val="bg1"/>
              </a:solidFill>
            </a:endParaRPr>
          </a:p>
        </p:txBody>
      </p:sp>
      <p:sp>
        <p:nvSpPr>
          <p:cNvPr id="30" name="Rektangel 29">
            <a:extLst>
              <a:ext uri="{FF2B5EF4-FFF2-40B4-BE49-F238E27FC236}">
                <a16:creationId xmlns:a16="http://schemas.microsoft.com/office/drawing/2014/main" id="{C8D733D6-2279-A74E-80A6-4A5B52D749E2}"/>
              </a:ext>
            </a:extLst>
          </p:cNvPr>
          <p:cNvSpPr/>
          <p:nvPr/>
        </p:nvSpPr>
        <p:spPr>
          <a:xfrm>
            <a:off x="1294362" y="1476358"/>
            <a:ext cx="10001283" cy="369332"/>
          </a:xfrm>
          <a:prstGeom prst="rect">
            <a:avLst/>
          </a:prstGeom>
        </p:spPr>
        <p:txBody>
          <a:bodyPr wrap="square">
            <a:spAutoFit/>
          </a:bodyPr>
          <a:lstStyle/>
          <a:p>
            <a:r>
              <a:rPr lang="da-DK" dirty="0">
                <a:solidFill>
                  <a:srgbClr val="FF0000"/>
                </a:solidFill>
                <a:hlinkClick r:id="rId7">
                  <a:extLst>
                    <a:ext uri="{A12FA001-AC4F-418D-AE19-62706E023703}">
                      <ahyp:hlinkClr xmlns:ahyp="http://schemas.microsoft.com/office/drawing/2018/hyperlinkcolor" val="tx"/>
                    </a:ext>
                  </a:extLst>
                </a:hlinkClick>
              </a:rPr>
              <a:t>https://fruit.webhosting.cals.wisc.edu/</a:t>
            </a:r>
            <a:r>
              <a:rPr lang="da-DK" dirty="0" err="1">
                <a:solidFill>
                  <a:srgbClr val="FF0000"/>
                </a:solidFill>
                <a:hlinkClick r:id="rId7">
                  <a:extLst>
                    <a:ext uri="{A12FA001-AC4F-418D-AE19-62706E023703}">
                      <ahyp:hlinkClr xmlns:ahyp="http://schemas.microsoft.com/office/drawing/2018/hyperlinkcolor" val="tx"/>
                    </a:ext>
                  </a:extLst>
                </a:hlinkClick>
              </a:rPr>
              <a:t>wp-content</a:t>
            </a:r>
            <a:r>
              <a:rPr lang="da-DK" dirty="0">
                <a:solidFill>
                  <a:srgbClr val="FF0000"/>
                </a:solidFill>
                <a:hlinkClick r:id="rId7">
                  <a:extLst>
                    <a:ext uri="{A12FA001-AC4F-418D-AE19-62706E023703}">
                      <ahyp:hlinkClr xmlns:ahyp="http://schemas.microsoft.com/office/drawing/2018/hyperlinkcolor" val="tx"/>
                    </a:ext>
                  </a:extLst>
                </a:hlinkClick>
              </a:rPr>
              <a:t>/</a:t>
            </a:r>
            <a:r>
              <a:rPr lang="da-DK" dirty="0" err="1">
                <a:solidFill>
                  <a:srgbClr val="FF0000"/>
                </a:solidFill>
                <a:hlinkClick r:id="rId7">
                  <a:extLst>
                    <a:ext uri="{A12FA001-AC4F-418D-AE19-62706E023703}">
                      <ahyp:hlinkClr xmlns:ahyp="http://schemas.microsoft.com/office/drawing/2018/hyperlinkcolor" val="tx"/>
                    </a:ext>
                  </a:extLst>
                </a:hlinkClick>
              </a:rPr>
              <a:t>uploads</a:t>
            </a:r>
            <a:r>
              <a:rPr lang="da-DK" dirty="0">
                <a:solidFill>
                  <a:srgbClr val="FF0000"/>
                </a:solidFill>
                <a:hlinkClick r:id="rId7">
                  <a:extLst>
                    <a:ext uri="{A12FA001-AC4F-418D-AE19-62706E023703}">
                      <ahyp:hlinkClr xmlns:ahyp="http://schemas.microsoft.com/office/drawing/2018/hyperlinkcolor" val="tx"/>
                    </a:ext>
                  </a:extLst>
                </a:hlinkClick>
              </a:rPr>
              <a:t>/sites/36/2016/03/</a:t>
            </a:r>
            <a:r>
              <a:rPr lang="da-DK" dirty="0" err="1">
                <a:solidFill>
                  <a:srgbClr val="FF0000"/>
                </a:solidFill>
                <a:hlinkClick r:id="rId7">
                  <a:extLst>
                    <a:ext uri="{A12FA001-AC4F-418D-AE19-62706E023703}">
                      <ahyp:hlinkClr xmlns:ahyp="http://schemas.microsoft.com/office/drawing/2018/hyperlinkcolor" val="tx"/>
                    </a:ext>
                  </a:extLst>
                </a:hlinkClick>
              </a:rPr>
              <a:t>FruitRipeningProfiles.pdf</a:t>
            </a:r>
            <a:endParaRPr lang="da-DK" dirty="0">
              <a:solidFill>
                <a:srgbClr val="FF0000"/>
              </a:solidFill>
            </a:endParaRPr>
          </a:p>
        </p:txBody>
      </p:sp>
    </p:spTree>
    <p:extLst>
      <p:ext uri="{BB962C8B-B14F-4D97-AF65-F5344CB8AC3E}">
        <p14:creationId xmlns:p14="http://schemas.microsoft.com/office/powerpoint/2010/main" val="595519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AB812F-3C4A-F84E-A8DD-45662385E55D}"/>
              </a:ext>
            </a:extLst>
          </p:cNvPr>
          <p:cNvSpPr>
            <a:spLocks noGrp="1"/>
          </p:cNvSpPr>
          <p:nvPr>
            <p:ph type="title"/>
          </p:nvPr>
        </p:nvSpPr>
        <p:spPr>
          <a:xfrm>
            <a:off x="445294" y="337691"/>
            <a:ext cx="11301412" cy="552794"/>
          </a:xfrm>
        </p:spPr>
        <p:txBody>
          <a:bodyPr/>
          <a:lstStyle/>
          <a:p>
            <a:pPr algn="ctr"/>
            <a:r>
              <a:rPr lang="da-DK" dirty="0" err="1"/>
              <a:t>FERMENteringens</a:t>
            </a:r>
            <a:r>
              <a:rPr lang="da-DK" dirty="0"/>
              <a:t> </a:t>
            </a:r>
            <a:r>
              <a:rPr lang="da-DK" dirty="0" err="1"/>
              <a:t>SYREprofil</a:t>
            </a:r>
            <a:endParaRPr lang="da-DK" dirty="0"/>
          </a:p>
        </p:txBody>
      </p:sp>
      <p:pic>
        <p:nvPicPr>
          <p:cNvPr id="5" name="Pladsholder til indhold 4">
            <a:extLst>
              <a:ext uri="{FF2B5EF4-FFF2-40B4-BE49-F238E27FC236}">
                <a16:creationId xmlns:a16="http://schemas.microsoft.com/office/drawing/2014/main" id="{5429F260-4F41-C84C-8FEF-CA4494001F7E}"/>
              </a:ext>
            </a:extLst>
          </p:cNvPr>
          <p:cNvPicPr>
            <a:picLocks noGrp="1" noChangeAspect="1"/>
          </p:cNvPicPr>
          <p:nvPr>
            <p:ph idx="1"/>
          </p:nvPr>
        </p:nvPicPr>
        <p:blipFill>
          <a:blip r:embed="rId2"/>
          <a:stretch>
            <a:fillRect/>
          </a:stretch>
        </p:blipFill>
        <p:spPr>
          <a:xfrm>
            <a:off x="2769393" y="890485"/>
            <a:ext cx="7119938" cy="5124198"/>
          </a:xfrm>
        </p:spPr>
      </p:pic>
    </p:spTree>
    <p:extLst>
      <p:ext uri="{BB962C8B-B14F-4D97-AF65-F5344CB8AC3E}">
        <p14:creationId xmlns:p14="http://schemas.microsoft.com/office/powerpoint/2010/main" val="709647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08448D-4202-7E43-95DC-2BAA9117B11B}"/>
              </a:ext>
            </a:extLst>
          </p:cNvPr>
          <p:cNvSpPr>
            <a:spLocks noGrp="1"/>
          </p:cNvSpPr>
          <p:nvPr>
            <p:ph type="title"/>
          </p:nvPr>
        </p:nvSpPr>
        <p:spPr>
          <a:xfrm>
            <a:off x="342901" y="204992"/>
            <a:ext cx="11572874" cy="595656"/>
          </a:xfrm>
        </p:spPr>
        <p:txBody>
          <a:bodyPr/>
          <a:lstStyle/>
          <a:p>
            <a:r>
              <a:rPr lang="da-DK" dirty="0"/>
              <a:t>Gær og </a:t>
            </a:r>
            <a:r>
              <a:rPr lang="da-DK" dirty="0" err="1"/>
              <a:t>Malolaktiske</a:t>
            </a:r>
            <a:r>
              <a:rPr lang="da-DK" dirty="0"/>
              <a:t> </a:t>
            </a:r>
            <a:r>
              <a:rPr lang="da-DK" dirty="0" err="1"/>
              <a:t>bakterioer</a:t>
            </a:r>
            <a:r>
              <a:rPr lang="da-DK" dirty="0"/>
              <a:t> skal passe sammen</a:t>
            </a:r>
          </a:p>
        </p:txBody>
      </p:sp>
      <p:graphicFrame>
        <p:nvGraphicFramePr>
          <p:cNvPr id="4" name="Tabel 4">
            <a:extLst>
              <a:ext uri="{FF2B5EF4-FFF2-40B4-BE49-F238E27FC236}">
                <a16:creationId xmlns:a16="http://schemas.microsoft.com/office/drawing/2014/main" id="{A4C83C6F-D3A1-FA45-AF1B-0291C9766ED0}"/>
              </a:ext>
            </a:extLst>
          </p:cNvPr>
          <p:cNvGraphicFramePr>
            <a:graphicFrameLocks noGrp="1"/>
          </p:cNvGraphicFramePr>
          <p:nvPr>
            <p:ph idx="1"/>
            <p:extLst>
              <p:ext uri="{D42A27DB-BD31-4B8C-83A1-F6EECF244321}">
                <p14:modId xmlns:p14="http://schemas.microsoft.com/office/powerpoint/2010/main" val="1962451920"/>
              </p:ext>
            </p:extLst>
          </p:nvPr>
        </p:nvGraphicFramePr>
        <p:xfrm>
          <a:off x="309562" y="4134634"/>
          <a:ext cx="11572875" cy="2219960"/>
        </p:xfrm>
        <a:graphic>
          <a:graphicData uri="http://schemas.openxmlformats.org/drawingml/2006/table">
            <a:tbl>
              <a:tblPr firstRow="1" bandRow="1">
                <a:tableStyleId>{5C22544A-7EE6-4342-B048-85BDC9FD1C3A}</a:tableStyleId>
              </a:tblPr>
              <a:tblGrid>
                <a:gridCol w="1662113">
                  <a:extLst>
                    <a:ext uri="{9D8B030D-6E8A-4147-A177-3AD203B41FA5}">
                      <a16:colId xmlns:a16="http://schemas.microsoft.com/office/drawing/2014/main" val="2556988368"/>
                    </a:ext>
                  </a:extLst>
                </a:gridCol>
                <a:gridCol w="2328863">
                  <a:extLst>
                    <a:ext uri="{9D8B030D-6E8A-4147-A177-3AD203B41FA5}">
                      <a16:colId xmlns:a16="http://schemas.microsoft.com/office/drawing/2014/main" val="2600585142"/>
                    </a:ext>
                  </a:extLst>
                </a:gridCol>
                <a:gridCol w="2300287">
                  <a:extLst>
                    <a:ext uri="{9D8B030D-6E8A-4147-A177-3AD203B41FA5}">
                      <a16:colId xmlns:a16="http://schemas.microsoft.com/office/drawing/2014/main" val="2036014373"/>
                    </a:ext>
                  </a:extLst>
                </a:gridCol>
                <a:gridCol w="2228850">
                  <a:extLst>
                    <a:ext uri="{9D8B030D-6E8A-4147-A177-3AD203B41FA5}">
                      <a16:colId xmlns:a16="http://schemas.microsoft.com/office/drawing/2014/main" val="1073805209"/>
                    </a:ext>
                  </a:extLst>
                </a:gridCol>
                <a:gridCol w="1628775">
                  <a:extLst>
                    <a:ext uri="{9D8B030D-6E8A-4147-A177-3AD203B41FA5}">
                      <a16:colId xmlns:a16="http://schemas.microsoft.com/office/drawing/2014/main" val="2869008453"/>
                    </a:ext>
                  </a:extLst>
                </a:gridCol>
                <a:gridCol w="1423987">
                  <a:extLst>
                    <a:ext uri="{9D8B030D-6E8A-4147-A177-3AD203B41FA5}">
                      <a16:colId xmlns:a16="http://schemas.microsoft.com/office/drawing/2014/main" val="3698382876"/>
                    </a:ext>
                  </a:extLst>
                </a:gridCol>
              </a:tblGrid>
              <a:tr h="217729">
                <a:tc>
                  <a:txBody>
                    <a:bodyPr/>
                    <a:lstStyle/>
                    <a:p>
                      <a:r>
                        <a:rPr lang="da-DK" dirty="0"/>
                        <a:t>Bakterier</a:t>
                      </a:r>
                    </a:p>
                  </a:txBody>
                  <a:tcPr/>
                </a:tc>
                <a:tc>
                  <a:txBody>
                    <a:bodyPr/>
                    <a:lstStyle/>
                    <a:p>
                      <a:r>
                        <a:rPr lang="da-DK" dirty="0"/>
                        <a:t>TSO2 resistens</a:t>
                      </a:r>
                    </a:p>
                  </a:txBody>
                  <a:tcPr/>
                </a:tc>
                <a:tc>
                  <a:txBody>
                    <a:bodyPr/>
                    <a:lstStyle/>
                    <a:p>
                      <a:r>
                        <a:rPr lang="da-DK" dirty="0"/>
                        <a:t>Alkohol resistens</a:t>
                      </a:r>
                    </a:p>
                  </a:txBody>
                  <a:tcPr/>
                </a:tc>
                <a:tc>
                  <a:txBody>
                    <a:bodyPr/>
                    <a:lstStyle/>
                    <a:p>
                      <a:r>
                        <a:rPr lang="da-DK" dirty="0"/>
                        <a:t>Syre (pH) resistens</a:t>
                      </a:r>
                    </a:p>
                  </a:txBody>
                  <a:tcPr/>
                </a:tc>
                <a:tc>
                  <a:txBody>
                    <a:bodyPr/>
                    <a:lstStyle/>
                    <a:p>
                      <a:r>
                        <a:rPr lang="da-DK" dirty="0"/>
                        <a:t>Temperature</a:t>
                      </a:r>
                    </a:p>
                  </a:txBody>
                  <a:tcPr/>
                </a:tc>
                <a:tc>
                  <a:txBody>
                    <a:bodyPr/>
                    <a:lstStyle/>
                    <a:p>
                      <a:endParaRPr lang="da-DK"/>
                    </a:p>
                  </a:txBody>
                  <a:tcPr/>
                </a:tc>
                <a:extLst>
                  <a:ext uri="{0D108BD9-81ED-4DB2-BD59-A6C34878D82A}">
                    <a16:rowId xmlns:a16="http://schemas.microsoft.com/office/drawing/2014/main" val="1097276697"/>
                  </a:ext>
                </a:extLst>
              </a:tr>
              <a:tr h="370840">
                <a:tc>
                  <a:txBody>
                    <a:bodyPr/>
                    <a:lstStyle/>
                    <a:p>
                      <a:r>
                        <a:rPr lang="da-DK" dirty="0"/>
                        <a:t>CH-35</a:t>
                      </a:r>
                    </a:p>
                  </a:txBody>
                  <a:tcPr/>
                </a:tc>
                <a:tc>
                  <a:txBody>
                    <a:bodyPr/>
                    <a:lstStyle/>
                    <a:p>
                      <a:r>
                        <a:rPr lang="da-DK" dirty="0"/>
                        <a:t>45 </a:t>
                      </a:r>
                      <a:r>
                        <a:rPr lang="da-DK" dirty="0" err="1"/>
                        <a:t>ppm</a:t>
                      </a:r>
                      <a:endParaRPr lang="da-DK" dirty="0"/>
                    </a:p>
                  </a:txBody>
                  <a:tcPr/>
                </a:tc>
                <a:tc>
                  <a:txBody>
                    <a:bodyPr/>
                    <a:lstStyle/>
                    <a:p>
                      <a:r>
                        <a:rPr lang="da-DK" dirty="0"/>
                        <a:t>14%vol</a:t>
                      </a:r>
                    </a:p>
                  </a:txBody>
                  <a:tcPr/>
                </a:tc>
                <a:tc>
                  <a:txBody>
                    <a:bodyPr/>
                    <a:lstStyle/>
                    <a:p>
                      <a:r>
                        <a:rPr lang="da-DK" dirty="0"/>
                        <a:t>pH&gt;3.1</a:t>
                      </a:r>
                    </a:p>
                  </a:txBody>
                  <a:tcPr/>
                </a:tc>
                <a:tc>
                  <a:txBody>
                    <a:bodyPr/>
                    <a:lstStyle/>
                    <a:p>
                      <a:r>
                        <a:rPr lang="da-DK" dirty="0"/>
                        <a:t>15-25 grader</a:t>
                      </a:r>
                    </a:p>
                  </a:txBody>
                  <a:tcPr/>
                </a:tc>
                <a:tc>
                  <a:txBody>
                    <a:bodyPr/>
                    <a:lstStyle/>
                    <a:p>
                      <a:r>
                        <a:rPr lang="da-DK" dirty="0" err="1"/>
                        <a:t>Chr</a:t>
                      </a:r>
                      <a:r>
                        <a:rPr lang="da-DK" dirty="0"/>
                        <a:t>-Hansen</a:t>
                      </a:r>
                    </a:p>
                  </a:txBody>
                  <a:tcPr/>
                </a:tc>
                <a:extLst>
                  <a:ext uri="{0D108BD9-81ED-4DB2-BD59-A6C34878D82A}">
                    <a16:rowId xmlns:a16="http://schemas.microsoft.com/office/drawing/2014/main" val="168862806"/>
                  </a:ext>
                </a:extLst>
              </a:tr>
              <a:tr h="370840">
                <a:tc>
                  <a:txBody>
                    <a:bodyPr/>
                    <a:lstStyle/>
                    <a:p>
                      <a:r>
                        <a:rPr lang="da-DK" dirty="0"/>
                        <a:t>CH-11</a:t>
                      </a:r>
                    </a:p>
                  </a:txBody>
                  <a:tcPr/>
                </a:tc>
                <a:tc>
                  <a:txBody>
                    <a:bodyPr/>
                    <a:lstStyle/>
                    <a:p>
                      <a:r>
                        <a:rPr lang="da-DK" dirty="0"/>
                        <a:t>35 </a:t>
                      </a:r>
                      <a:r>
                        <a:rPr lang="da-DK" dirty="0" err="1"/>
                        <a:t>ppm</a:t>
                      </a:r>
                      <a:endParaRPr lang="da-DK" dirty="0"/>
                    </a:p>
                  </a:txBody>
                  <a:tcPr/>
                </a:tc>
                <a:tc>
                  <a:txBody>
                    <a:bodyPr/>
                    <a:lstStyle/>
                    <a:p>
                      <a:r>
                        <a:rPr lang="da-DK" dirty="0"/>
                        <a:t>15%vol</a:t>
                      </a:r>
                    </a:p>
                  </a:txBody>
                  <a:tcPr/>
                </a:tc>
                <a:tc>
                  <a:txBody>
                    <a:bodyPr/>
                    <a:lstStyle/>
                    <a:p>
                      <a:r>
                        <a:rPr lang="da-DK" dirty="0"/>
                        <a:t>pH&gt;3.0</a:t>
                      </a:r>
                    </a:p>
                  </a:txBody>
                  <a:tcPr/>
                </a:tc>
                <a:tc>
                  <a:txBody>
                    <a:bodyPr/>
                    <a:lstStyle/>
                    <a:p>
                      <a:r>
                        <a:rPr lang="da-DK" dirty="0"/>
                        <a:t>14-25 grader</a:t>
                      </a:r>
                    </a:p>
                  </a:txBody>
                  <a:tcPr/>
                </a:tc>
                <a:tc>
                  <a:txBody>
                    <a:bodyPr/>
                    <a:lstStyle/>
                    <a:p>
                      <a:r>
                        <a:rPr lang="da-DK" dirty="0" err="1"/>
                        <a:t>Chr</a:t>
                      </a:r>
                      <a:r>
                        <a:rPr lang="da-DK" dirty="0"/>
                        <a:t>-Hansen</a:t>
                      </a:r>
                    </a:p>
                  </a:txBody>
                  <a:tcPr/>
                </a:tc>
                <a:extLst>
                  <a:ext uri="{0D108BD9-81ED-4DB2-BD59-A6C34878D82A}">
                    <a16:rowId xmlns:a16="http://schemas.microsoft.com/office/drawing/2014/main" val="1205170224"/>
                  </a:ext>
                </a:extLst>
              </a:tr>
              <a:tr h="370840">
                <a:tc>
                  <a:txBody>
                    <a:bodyPr/>
                    <a:lstStyle/>
                    <a:p>
                      <a:r>
                        <a:rPr lang="da-DK" dirty="0"/>
                        <a:t>CH-Sparta</a:t>
                      </a:r>
                    </a:p>
                  </a:txBody>
                  <a:tcPr/>
                </a:tc>
                <a:tc>
                  <a:txBody>
                    <a:bodyPr/>
                    <a:lstStyle/>
                    <a:p>
                      <a:r>
                        <a:rPr lang="da-DK" dirty="0"/>
                        <a:t>23 </a:t>
                      </a:r>
                      <a:r>
                        <a:rPr lang="da-DK" dirty="0" err="1"/>
                        <a:t>ppm</a:t>
                      </a:r>
                      <a:r>
                        <a:rPr lang="da-DK" dirty="0"/>
                        <a:t> (50 </a:t>
                      </a:r>
                      <a:r>
                        <a:rPr lang="da-DK" dirty="0" err="1"/>
                        <a:t>ppm</a:t>
                      </a:r>
                      <a:r>
                        <a:rPr lang="da-DK" dirty="0"/>
                        <a:t> PDC)</a:t>
                      </a:r>
                    </a:p>
                  </a:txBody>
                  <a:tcPr/>
                </a:tc>
                <a:tc>
                  <a:txBody>
                    <a:bodyPr/>
                    <a:lstStyle/>
                    <a:p>
                      <a:r>
                        <a:rPr lang="da-DK" dirty="0"/>
                        <a:t>14%vol</a:t>
                      </a:r>
                    </a:p>
                  </a:txBody>
                  <a:tcPr/>
                </a:tc>
                <a:tc>
                  <a:txBody>
                    <a:bodyPr/>
                    <a:lstStyle/>
                    <a:p>
                      <a:r>
                        <a:rPr lang="da-DK" dirty="0"/>
                        <a:t>pH&gt;2.9 (2.8)</a:t>
                      </a:r>
                    </a:p>
                  </a:txBody>
                  <a:tcPr/>
                </a:tc>
                <a:tc>
                  <a:txBody>
                    <a:bodyPr/>
                    <a:lstStyle/>
                    <a:p>
                      <a:r>
                        <a:rPr lang="da-DK" dirty="0"/>
                        <a:t>17-25 grader</a:t>
                      </a:r>
                    </a:p>
                  </a:txBody>
                  <a:tcPr/>
                </a:tc>
                <a:tc>
                  <a:txBody>
                    <a:bodyPr/>
                    <a:lstStyle/>
                    <a:p>
                      <a:r>
                        <a:rPr lang="da-DK" dirty="0" err="1"/>
                        <a:t>Chr</a:t>
                      </a:r>
                      <a:r>
                        <a:rPr lang="da-DK" dirty="0"/>
                        <a:t>-Hansen</a:t>
                      </a:r>
                    </a:p>
                  </a:txBody>
                  <a:tcPr/>
                </a:tc>
                <a:extLst>
                  <a:ext uri="{0D108BD9-81ED-4DB2-BD59-A6C34878D82A}">
                    <a16:rowId xmlns:a16="http://schemas.microsoft.com/office/drawing/2014/main" val="3231357565"/>
                  </a:ext>
                </a:extLst>
              </a:tr>
              <a:tr h="370840">
                <a:tc>
                  <a:txBody>
                    <a:bodyPr/>
                    <a:lstStyle/>
                    <a:p>
                      <a:r>
                        <a:rPr lang="da-DK" dirty="0" err="1"/>
                        <a:t>Inobacter</a:t>
                      </a:r>
                      <a:r>
                        <a:rPr lang="da-DK" dirty="0"/>
                        <a:t> IOC</a:t>
                      </a:r>
                    </a:p>
                  </a:txBody>
                  <a:tcPr/>
                </a:tc>
                <a:tc>
                  <a:txBody>
                    <a:bodyPr/>
                    <a:lstStyle/>
                    <a:p>
                      <a:r>
                        <a:rPr lang="da-DK" dirty="0"/>
                        <a:t>60 </a:t>
                      </a:r>
                      <a:r>
                        <a:rPr lang="da-DK" dirty="0" err="1"/>
                        <a:t>ppm</a:t>
                      </a:r>
                      <a:r>
                        <a:rPr lang="da-DK" dirty="0"/>
                        <a:t> PDC</a:t>
                      </a:r>
                    </a:p>
                  </a:txBody>
                  <a:tcPr/>
                </a:tc>
                <a:tc>
                  <a:txBody>
                    <a:bodyPr/>
                    <a:lstStyle/>
                    <a:p>
                      <a:r>
                        <a:rPr lang="da-DK" dirty="0"/>
                        <a:t>14%vol</a:t>
                      </a:r>
                    </a:p>
                  </a:txBody>
                  <a:tcPr/>
                </a:tc>
                <a:tc>
                  <a:txBody>
                    <a:bodyPr/>
                    <a:lstStyle/>
                    <a:p>
                      <a:r>
                        <a:rPr lang="da-DK" dirty="0"/>
                        <a:t>pH&gt;2.9 (PDC)</a:t>
                      </a:r>
                    </a:p>
                  </a:txBody>
                  <a:tcPr/>
                </a:tc>
                <a:tc>
                  <a:txBody>
                    <a:bodyPr/>
                    <a:lstStyle/>
                    <a:p>
                      <a:r>
                        <a:rPr lang="da-DK" dirty="0"/>
                        <a:t>18-22 grader</a:t>
                      </a:r>
                    </a:p>
                  </a:txBody>
                  <a:tcPr/>
                </a:tc>
                <a:tc>
                  <a:txBody>
                    <a:bodyPr/>
                    <a:lstStyle/>
                    <a:p>
                      <a:r>
                        <a:rPr lang="da-DK" dirty="0"/>
                        <a:t>IOC</a:t>
                      </a:r>
                    </a:p>
                  </a:txBody>
                  <a:tcPr/>
                </a:tc>
                <a:extLst>
                  <a:ext uri="{0D108BD9-81ED-4DB2-BD59-A6C34878D82A}">
                    <a16:rowId xmlns:a16="http://schemas.microsoft.com/office/drawing/2014/main" val="2467326230"/>
                  </a:ext>
                </a:extLst>
              </a:tr>
              <a:tr h="370840">
                <a:tc>
                  <a:txBody>
                    <a:bodyPr/>
                    <a:lstStyle/>
                    <a:p>
                      <a:r>
                        <a:rPr lang="da-DK" dirty="0" err="1"/>
                        <a:t>Vitilactic</a:t>
                      </a:r>
                      <a:r>
                        <a:rPr lang="da-DK" dirty="0"/>
                        <a:t> BL-01</a:t>
                      </a:r>
                    </a:p>
                  </a:txBody>
                  <a:tcPr/>
                </a:tc>
                <a:tc>
                  <a:txBody>
                    <a:bodyPr/>
                    <a:lstStyle/>
                    <a:p>
                      <a:r>
                        <a:rPr lang="da-DK" b="1" dirty="0">
                          <a:solidFill>
                            <a:srgbClr val="FF0000"/>
                          </a:solidFill>
                        </a:rPr>
                        <a:t>70 </a:t>
                      </a:r>
                      <a:r>
                        <a:rPr lang="da-DK" b="1" dirty="0" err="1">
                          <a:solidFill>
                            <a:srgbClr val="FF0000"/>
                          </a:solidFill>
                        </a:rPr>
                        <a:t>ppm</a:t>
                      </a:r>
                      <a:r>
                        <a:rPr lang="da-DK" b="1" dirty="0">
                          <a:solidFill>
                            <a:srgbClr val="FF0000"/>
                          </a:solidFill>
                        </a:rPr>
                        <a:t> PDC</a:t>
                      </a:r>
                    </a:p>
                  </a:txBody>
                  <a:tcPr/>
                </a:tc>
                <a:tc>
                  <a:txBody>
                    <a:bodyPr/>
                    <a:lstStyle/>
                    <a:p>
                      <a:r>
                        <a:rPr lang="da-DK" dirty="0"/>
                        <a:t>14%vol</a:t>
                      </a:r>
                    </a:p>
                  </a:txBody>
                  <a:tcPr/>
                </a:tc>
                <a:tc>
                  <a:txBody>
                    <a:bodyPr/>
                    <a:lstStyle/>
                    <a:p>
                      <a:r>
                        <a:rPr lang="da-DK" dirty="0"/>
                        <a:t>pH&gt;2.85 (PDC)</a:t>
                      </a:r>
                    </a:p>
                  </a:txBody>
                  <a:tcPr/>
                </a:tc>
                <a:tc>
                  <a:txBody>
                    <a:bodyPr/>
                    <a:lstStyle/>
                    <a:p>
                      <a:r>
                        <a:rPr lang="da-DK" dirty="0"/>
                        <a:t>20-23 grader</a:t>
                      </a:r>
                    </a:p>
                  </a:txBody>
                  <a:tcPr/>
                </a:tc>
                <a:tc>
                  <a:txBody>
                    <a:bodyPr/>
                    <a:lstStyle/>
                    <a:p>
                      <a:r>
                        <a:rPr lang="da-DK" dirty="0" err="1"/>
                        <a:t>OenoFrance</a:t>
                      </a:r>
                      <a:endParaRPr lang="da-DK" dirty="0"/>
                    </a:p>
                  </a:txBody>
                  <a:tcPr/>
                </a:tc>
                <a:extLst>
                  <a:ext uri="{0D108BD9-81ED-4DB2-BD59-A6C34878D82A}">
                    <a16:rowId xmlns:a16="http://schemas.microsoft.com/office/drawing/2014/main" val="2991191573"/>
                  </a:ext>
                </a:extLst>
              </a:tr>
            </a:tbl>
          </a:graphicData>
        </a:graphic>
      </p:graphicFrame>
      <p:graphicFrame>
        <p:nvGraphicFramePr>
          <p:cNvPr id="5" name="Tabel 5">
            <a:extLst>
              <a:ext uri="{FF2B5EF4-FFF2-40B4-BE49-F238E27FC236}">
                <a16:creationId xmlns:a16="http://schemas.microsoft.com/office/drawing/2014/main" id="{0894311C-1FED-8243-A350-5855584DA870}"/>
              </a:ext>
            </a:extLst>
          </p:cNvPr>
          <p:cNvGraphicFramePr>
            <a:graphicFrameLocks noGrp="1"/>
          </p:cNvGraphicFramePr>
          <p:nvPr>
            <p:extLst>
              <p:ext uri="{D42A27DB-BD31-4B8C-83A1-F6EECF244321}">
                <p14:modId xmlns:p14="http://schemas.microsoft.com/office/powerpoint/2010/main" val="2821556027"/>
              </p:ext>
            </p:extLst>
          </p:nvPr>
        </p:nvGraphicFramePr>
        <p:xfrm>
          <a:off x="342901" y="800648"/>
          <a:ext cx="11614355" cy="2961640"/>
        </p:xfrm>
        <a:graphic>
          <a:graphicData uri="http://schemas.openxmlformats.org/drawingml/2006/table">
            <a:tbl>
              <a:tblPr firstRow="1" bandRow="1">
                <a:tableStyleId>{5C22544A-7EE6-4342-B048-85BDC9FD1C3A}</a:tableStyleId>
              </a:tblPr>
              <a:tblGrid>
                <a:gridCol w="1528762">
                  <a:extLst>
                    <a:ext uri="{9D8B030D-6E8A-4147-A177-3AD203B41FA5}">
                      <a16:colId xmlns:a16="http://schemas.microsoft.com/office/drawing/2014/main" val="2784715099"/>
                    </a:ext>
                  </a:extLst>
                </a:gridCol>
                <a:gridCol w="1614487">
                  <a:extLst>
                    <a:ext uri="{9D8B030D-6E8A-4147-A177-3AD203B41FA5}">
                      <a16:colId xmlns:a16="http://schemas.microsoft.com/office/drawing/2014/main" val="4114451719"/>
                    </a:ext>
                  </a:extLst>
                </a:gridCol>
                <a:gridCol w="1857375">
                  <a:extLst>
                    <a:ext uri="{9D8B030D-6E8A-4147-A177-3AD203B41FA5}">
                      <a16:colId xmlns:a16="http://schemas.microsoft.com/office/drawing/2014/main" val="3820355445"/>
                    </a:ext>
                  </a:extLst>
                </a:gridCol>
                <a:gridCol w="1964869">
                  <a:extLst>
                    <a:ext uri="{9D8B030D-6E8A-4147-A177-3AD203B41FA5}">
                      <a16:colId xmlns:a16="http://schemas.microsoft.com/office/drawing/2014/main" val="331184209"/>
                    </a:ext>
                  </a:extLst>
                </a:gridCol>
                <a:gridCol w="2007056">
                  <a:extLst>
                    <a:ext uri="{9D8B030D-6E8A-4147-A177-3AD203B41FA5}">
                      <a16:colId xmlns:a16="http://schemas.microsoft.com/office/drawing/2014/main" val="3888189011"/>
                    </a:ext>
                  </a:extLst>
                </a:gridCol>
                <a:gridCol w="208280">
                  <a:extLst>
                    <a:ext uri="{9D8B030D-6E8A-4147-A177-3AD203B41FA5}">
                      <a16:colId xmlns:a16="http://schemas.microsoft.com/office/drawing/2014/main" val="597778553"/>
                    </a:ext>
                  </a:extLst>
                </a:gridCol>
                <a:gridCol w="2433526">
                  <a:extLst>
                    <a:ext uri="{9D8B030D-6E8A-4147-A177-3AD203B41FA5}">
                      <a16:colId xmlns:a16="http://schemas.microsoft.com/office/drawing/2014/main" val="1746242037"/>
                    </a:ext>
                  </a:extLst>
                </a:gridCol>
              </a:tblGrid>
              <a:tr h="370840">
                <a:tc>
                  <a:txBody>
                    <a:bodyPr/>
                    <a:lstStyle/>
                    <a:p>
                      <a:r>
                        <a:rPr lang="da-DK" dirty="0"/>
                        <a:t>Gær</a:t>
                      </a:r>
                    </a:p>
                  </a:txBody>
                  <a:tcPr/>
                </a:tc>
                <a:tc>
                  <a:txBody>
                    <a:bodyPr/>
                    <a:lstStyle/>
                    <a:p>
                      <a:r>
                        <a:rPr lang="da-DK" dirty="0"/>
                        <a:t>Temperature</a:t>
                      </a:r>
                    </a:p>
                  </a:txBody>
                  <a:tcPr/>
                </a:tc>
                <a:tc>
                  <a:txBody>
                    <a:bodyPr/>
                    <a:lstStyle/>
                    <a:p>
                      <a:r>
                        <a:rPr lang="da-DK" dirty="0"/>
                        <a:t>Alkohol Maks %</a:t>
                      </a:r>
                    </a:p>
                  </a:txBody>
                  <a:tcPr/>
                </a:tc>
                <a:tc>
                  <a:txBody>
                    <a:bodyPr/>
                    <a:lstStyle/>
                    <a:p>
                      <a:r>
                        <a:rPr lang="da-DK" dirty="0"/>
                        <a:t>MLF Kompatibel </a:t>
                      </a:r>
                    </a:p>
                  </a:txBody>
                  <a:tcPr/>
                </a:tc>
                <a:tc>
                  <a:txBody>
                    <a:bodyPr/>
                    <a:lstStyle/>
                    <a:p>
                      <a:r>
                        <a:rPr lang="da-DK" dirty="0"/>
                        <a:t>Sulfit produktion</a:t>
                      </a:r>
                    </a:p>
                  </a:txBody>
                  <a:tcPr/>
                </a:tc>
                <a:tc row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txBody>
                  <a:tcPr/>
                </a:tc>
                <a:tc>
                  <a:txBody>
                    <a:bodyPr/>
                    <a:lstStyle/>
                    <a:p>
                      <a:endParaRPr lang="da-DK" dirty="0"/>
                    </a:p>
                  </a:txBody>
                  <a:tcPr/>
                </a:tc>
                <a:extLst>
                  <a:ext uri="{0D108BD9-81ED-4DB2-BD59-A6C34878D82A}">
                    <a16:rowId xmlns:a16="http://schemas.microsoft.com/office/drawing/2014/main" val="2553539605"/>
                  </a:ext>
                </a:extLst>
              </a:tr>
              <a:tr h="370840">
                <a:tc>
                  <a:txBody>
                    <a:bodyPr/>
                    <a:lstStyle/>
                    <a:p>
                      <a:r>
                        <a:rPr lang="da-DK" dirty="0"/>
                        <a:t>DV10</a:t>
                      </a:r>
                    </a:p>
                  </a:txBody>
                  <a:tcPr/>
                </a:tc>
                <a:tc>
                  <a:txBody>
                    <a:bodyPr/>
                    <a:lstStyle/>
                    <a:p>
                      <a:r>
                        <a:rPr lang="da-DK" dirty="0"/>
                        <a:t>10-35 grader</a:t>
                      </a:r>
                    </a:p>
                  </a:txBody>
                  <a:tcPr/>
                </a:tc>
                <a:tc>
                  <a:txBody>
                    <a:bodyPr/>
                    <a:lstStyle/>
                    <a:p>
                      <a:r>
                        <a:rPr lang="da-DK" dirty="0"/>
                        <a:t>18%vol</a:t>
                      </a:r>
                    </a:p>
                  </a:txBody>
                  <a:tcPr/>
                </a:tc>
                <a:tc>
                  <a:txBody>
                    <a:bodyPr/>
                    <a:lstStyle/>
                    <a:p>
                      <a:r>
                        <a:rPr lang="da-DK" dirty="0"/>
                        <a:t>God</a:t>
                      </a:r>
                    </a:p>
                  </a:txBody>
                  <a:tcPr/>
                </a:tc>
                <a:tc>
                  <a:txBody>
                    <a:bodyPr/>
                    <a:lstStyle/>
                    <a:p>
                      <a:r>
                        <a:rPr lang="da-DK" dirty="0"/>
                        <a:t>Høj ??</a:t>
                      </a:r>
                    </a:p>
                  </a:txBody>
                  <a:tcPr/>
                </a:tc>
                <a:tc vMerge="1">
                  <a:txBody>
                    <a:bodyPr/>
                    <a:lstStyle/>
                    <a:p>
                      <a:endParaRPr lang="da-DK" dirty="0"/>
                    </a:p>
                  </a:txBody>
                  <a:tcPr/>
                </a:tc>
                <a:tc>
                  <a:txBody>
                    <a:bodyPr/>
                    <a:lstStyle/>
                    <a:p>
                      <a:r>
                        <a:rPr lang="da-DK" dirty="0" err="1"/>
                        <a:t>Lallemand</a:t>
                      </a:r>
                      <a:endParaRPr lang="da-DK" dirty="0"/>
                    </a:p>
                  </a:txBody>
                  <a:tcPr/>
                </a:tc>
                <a:extLst>
                  <a:ext uri="{0D108BD9-81ED-4DB2-BD59-A6C34878D82A}">
                    <a16:rowId xmlns:a16="http://schemas.microsoft.com/office/drawing/2014/main" val="183673382"/>
                  </a:ext>
                </a:extLst>
              </a:tr>
              <a:tr h="370840">
                <a:tc>
                  <a:txBody>
                    <a:bodyPr/>
                    <a:lstStyle/>
                    <a:p>
                      <a:r>
                        <a:rPr lang="da-DK" dirty="0"/>
                        <a:t>EC1118</a:t>
                      </a:r>
                    </a:p>
                  </a:txBody>
                  <a:tcPr/>
                </a:tc>
                <a:tc>
                  <a:txBody>
                    <a:bodyPr/>
                    <a:lstStyle/>
                    <a:p>
                      <a:r>
                        <a:rPr lang="da-DK" dirty="0"/>
                        <a:t>10-30 grader</a:t>
                      </a:r>
                    </a:p>
                  </a:txBody>
                  <a:tcPr/>
                </a:tc>
                <a:tc>
                  <a:txBody>
                    <a:bodyPr/>
                    <a:lstStyle/>
                    <a:p>
                      <a:r>
                        <a:rPr lang="da-DK" dirty="0"/>
                        <a:t>18%vol</a:t>
                      </a:r>
                    </a:p>
                  </a:txBody>
                  <a:tcPr/>
                </a:tc>
                <a:tc>
                  <a:txBody>
                    <a:bodyPr/>
                    <a:lstStyle/>
                    <a:p>
                      <a:r>
                        <a:rPr lang="da-DK" dirty="0"/>
                        <a:t>Medium</a:t>
                      </a:r>
                    </a:p>
                  </a:txBody>
                  <a:tcPr/>
                </a:tc>
                <a:tc>
                  <a:txBody>
                    <a:bodyPr/>
                    <a:lstStyle/>
                    <a:p>
                      <a:r>
                        <a:rPr lang="da-DK" dirty="0"/>
                        <a:t>Medium </a:t>
                      </a:r>
                    </a:p>
                  </a:txBody>
                  <a:tcPr/>
                </a:tc>
                <a:tc vMerge="1">
                  <a:txBody>
                    <a:bodyPr/>
                    <a:lstStyle/>
                    <a:p>
                      <a:endParaRPr lang="da-DK" dirty="0"/>
                    </a:p>
                  </a:txBody>
                  <a:tcPr/>
                </a:tc>
                <a:tc>
                  <a:txBody>
                    <a:bodyPr/>
                    <a:lstStyle/>
                    <a:p>
                      <a:r>
                        <a:rPr lang="da-DK" dirty="0" err="1"/>
                        <a:t>Lallemand</a:t>
                      </a:r>
                      <a:endParaRPr lang="da-DK" dirty="0"/>
                    </a:p>
                  </a:txBody>
                  <a:tcPr/>
                </a:tc>
                <a:extLst>
                  <a:ext uri="{0D108BD9-81ED-4DB2-BD59-A6C34878D82A}">
                    <a16:rowId xmlns:a16="http://schemas.microsoft.com/office/drawing/2014/main" val="1210308808"/>
                  </a:ext>
                </a:extLst>
              </a:tr>
              <a:tr h="370840">
                <a:tc>
                  <a:txBody>
                    <a:bodyPr/>
                    <a:lstStyle/>
                    <a:p>
                      <a:r>
                        <a:rPr lang="da-DK" dirty="0"/>
                        <a:t>QA23</a:t>
                      </a:r>
                    </a:p>
                  </a:txBody>
                  <a:tcPr/>
                </a:tc>
                <a:tc>
                  <a:txBody>
                    <a:bodyPr/>
                    <a:lstStyle/>
                    <a:p>
                      <a:r>
                        <a:rPr lang="da-DK" dirty="0"/>
                        <a:t>10-28 grader</a:t>
                      </a:r>
                    </a:p>
                  </a:txBody>
                  <a:tcPr/>
                </a:tc>
                <a:tc>
                  <a:txBody>
                    <a:bodyPr/>
                    <a:lstStyle/>
                    <a:p>
                      <a:r>
                        <a:rPr lang="da-DK" dirty="0"/>
                        <a:t>16%vol</a:t>
                      </a:r>
                    </a:p>
                  </a:txBody>
                  <a:tcPr/>
                </a:tc>
                <a:tc>
                  <a:txBody>
                    <a:bodyPr/>
                    <a:lstStyle/>
                    <a:p>
                      <a:r>
                        <a:rPr lang="da-DK" dirty="0"/>
                        <a:t>Meget god</a:t>
                      </a:r>
                    </a:p>
                  </a:txBody>
                  <a:tcPr/>
                </a:tc>
                <a:tc>
                  <a:txBody>
                    <a:bodyPr/>
                    <a:lstStyle/>
                    <a:p>
                      <a:r>
                        <a:rPr lang="da-DK" dirty="0"/>
                        <a:t>Medium</a:t>
                      </a:r>
                    </a:p>
                  </a:txBody>
                  <a:tcPr/>
                </a:tc>
                <a:tc vMerge="1">
                  <a:txBody>
                    <a:bodyPr/>
                    <a:lstStyle/>
                    <a:p>
                      <a:endParaRPr lang="da-DK" dirty="0"/>
                    </a:p>
                  </a:txBody>
                  <a:tcPr/>
                </a:tc>
                <a:tc>
                  <a:txBody>
                    <a:bodyPr/>
                    <a:lstStyle/>
                    <a:p>
                      <a:r>
                        <a:rPr lang="da-DK" dirty="0" err="1"/>
                        <a:t>Lallemand</a:t>
                      </a:r>
                      <a:endParaRPr lang="da-DK" dirty="0"/>
                    </a:p>
                  </a:txBody>
                  <a:tcPr/>
                </a:tc>
                <a:extLst>
                  <a:ext uri="{0D108BD9-81ED-4DB2-BD59-A6C34878D82A}">
                    <a16:rowId xmlns:a16="http://schemas.microsoft.com/office/drawing/2014/main" val="16538763"/>
                  </a:ext>
                </a:extLst>
              </a:tr>
              <a:tr h="0">
                <a:tc>
                  <a:txBody>
                    <a:bodyPr/>
                    <a:lstStyle/>
                    <a:p>
                      <a:r>
                        <a:rPr lang="da-DK" dirty="0"/>
                        <a:t>IOC 18-2007</a:t>
                      </a:r>
                    </a:p>
                  </a:txBody>
                  <a:tcPr/>
                </a:tc>
                <a:tc>
                  <a:txBody>
                    <a:bodyPr/>
                    <a:lstStyle/>
                    <a:p>
                      <a:r>
                        <a:rPr lang="da-DK" dirty="0"/>
                        <a:t>8-30 grader</a:t>
                      </a:r>
                    </a:p>
                  </a:txBody>
                  <a:tcPr/>
                </a:tc>
                <a:tc>
                  <a:txBody>
                    <a:bodyPr/>
                    <a:lstStyle/>
                    <a:p>
                      <a:r>
                        <a:rPr lang="da-DK" dirty="0"/>
                        <a:t>15%vol</a:t>
                      </a:r>
                    </a:p>
                  </a:txBody>
                  <a:tcPr/>
                </a:tc>
                <a:tc>
                  <a:txBody>
                    <a:bodyPr/>
                    <a:lstStyle/>
                    <a:p>
                      <a:r>
                        <a:rPr lang="da-DK" dirty="0"/>
                        <a:t>Good</a:t>
                      </a:r>
                    </a:p>
                  </a:txBody>
                  <a:tcPr/>
                </a:tc>
                <a:tc>
                  <a:txBody>
                    <a:bodyPr/>
                    <a:lstStyle/>
                    <a:p>
                      <a:r>
                        <a:rPr lang="da-DK" b="1" dirty="0">
                          <a:solidFill>
                            <a:srgbClr val="FF0000"/>
                          </a:solidFill>
                        </a:rPr>
                        <a:t>Lav</a:t>
                      </a:r>
                    </a:p>
                  </a:txBody>
                  <a:tcPr/>
                </a:tc>
                <a:tc vMerge="1">
                  <a:txBody>
                    <a:bodyPr/>
                    <a:lstStyle/>
                    <a:p>
                      <a:endParaRPr lang="da-DK" dirty="0"/>
                    </a:p>
                  </a:txBody>
                  <a:tcPr/>
                </a:tc>
                <a:tc>
                  <a:txBody>
                    <a:bodyPr/>
                    <a:lstStyle/>
                    <a:p>
                      <a:r>
                        <a:rPr lang="da-DK" dirty="0"/>
                        <a:t>IOC</a:t>
                      </a:r>
                    </a:p>
                  </a:txBody>
                  <a:tcPr/>
                </a:tc>
                <a:extLst>
                  <a:ext uri="{0D108BD9-81ED-4DB2-BD59-A6C34878D82A}">
                    <a16:rowId xmlns:a16="http://schemas.microsoft.com/office/drawing/2014/main" val="2960799140"/>
                  </a:ext>
                </a:extLst>
              </a:tr>
              <a:tr h="370840">
                <a:tc>
                  <a:txBody>
                    <a:bodyPr/>
                    <a:lstStyle/>
                    <a:p>
                      <a:r>
                        <a:rPr lang="da-DK" dirty="0"/>
                        <a:t>La </a:t>
                      </a:r>
                      <a:r>
                        <a:rPr lang="da-DK" dirty="0" err="1"/>
                        <a:t>Marquise</a:t>
                      </a:r>
                      <a:endParaRPr lang="da-DK" dirty="0"/>
                    </a:p>
                  </a:txBody>
                  <a:tcPr/>
                </a:tc>
                <a:tc>
                  <a:txBody>
                    <a:bodyPr/>
                    <a:lstStyle/>
                    <a:p>
                      <a:r>
                        <a:rPr lang="da-DK" dirty="0"/>
                        <a:t>10-30 grader</a:t>
                      </a:r>
                    </a:p>
                  </a:txBody>
                  <a:tcPr/>
                </a:tc>
                <a:tc>
                  <a:txBody>
                    <a:bodyPr/>
                    <a:lstStyle/>
                    <a:p>
                      <a:r>
                        <a:rPr lang="da-DK" dirty="0"/>
                        <a:t>15.5%vol</a:t>
                      </a:r>
                    </a:p>
                  </a:txBody>
                  <a:tcPr/>
                </a:tc>
                <a:tc>
                  <a:txBody>
                    <a:bodyPr/>
                    <a:lstStyle/>
                    <a:p>
                      <a:endParaRPr lang="da-DK" b="1" dirty="0">
                        <a:solidFill>
                          <a:srgbClr val="FF0000"/>
                        </a:solidFill>
                      </a:endParaRPr>
                    </a:p>
                  </a:txBody>
                  <a:tcPr/>
                </a:tc>
                <a:tc>
                  <a:txBody>
                    <a:bodyPr/>
                    <a:lstStyle/>
                    <a:p>
                      <a:r>
                        <a:rPr lang="da-DK" b="1" dirty="0">
                          <a:solidFill>
                            <a:srgbClr val="FF0000"/>
                          </a:solidFill>
                        </a:rPr>
                        <a:t>Lav</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txBody>
                  <a:tcPr/>
                </a:tc>
                <a:tc>
                  <a:txBody>
                    <a:bodyPr/>
                    <a:lstStyle/>
                    <a:p>
                      <a:r>
                        <a:rPr lang="da-DK" dirty="0" err="1"/>
                        <a:t>OenoFrance</a:t>
                      </a:r>
                      <a:r>
                        <a:rPr lang="da-DK" dirty="0"/>
                        <a:t> - </a:t>
                      </a:r>
                      <a:r>
                        <a:rPr lang="da-DK" dirty="0" err="1"/>
                        <a:t>Sofralab</a:t>
                      </a:r>
                      <a:endParaRPr lang="da-DK" dirty="0"/>
                    </a:p>
                  </a:txBody>
                  <a:tcPr/>
                </a:tc>
                <a:extLst>
                  <a:ext uri="{0D108BD9-81ED-4DB2-BD59-A6C34878D82A}">
                    <a16:rowId xmlns:a16="http://schemas.microsoft.com/office/drawing/2014/main" val="4031095760"/>
                  </a:ext>
                </a:extLst>
              </a:tr>
              <a:tr h="370840">
                <a:tc>
                  <a:txBody>
                    <a:bodyPr/>
                    <a:lstStyle/>
                    <a:p>
                      <a:r>
                        <a:rPr lang="da-DK" dirty="0"/>
                        <a:t>BC S103</a:t>
                      </a:r>
                    </a:p>
                  </a:txBody>
                  <a:tcPr/>
                </a:tc>
                <a:tc>
                  <a:txBody>
                    <a:bodyPr/>
                    <a:lstStyle/>
                    <a:p>
                      <a:r>
                        <a:rPr lang="da-DK" dirty="0"/>
                        <a:t>10-35 grader</a:t>
                      </a:r>
                    </a:p>
                  </a:txBody>
                  <a:tcPr/>
                </a:tc>
                <a:tc>
                  <a:txBody>
                    <a:bodyPr/>
                    <a:lstStyle/>
                    <a:p>
                      <a:r>
                        <a:rPr lang="da-DK" dirty="0"/>
                        <a:t>18%vol</a:t>
                      </a:r>
                    </a:p>
                  </a:txBody>
                  <a:tcPr/>
                </a:tc>
                <a:tc>
                  <a:txBody>
                    <a:bodyPr/>
                    <a:lstStyle/>
                    <a:p>
                      <a:endParaRPr lang="da-DK" dirty="0"/>
                    </a:p>
                  </a:txBody>
                  <a:tcPr/>
                </a:tc>
                <a:tc>
                  <a:txBody>
                    <a:bodyPr/>
                    <a:lstStyle/>
                    <a:p>
                      <a:r>
                        <a:rPr lang="da-DK" b="1" dirty="0">
                          <a:solidFill>
                            <a:srgbClr val="FF0000"/>
                          </a:solidFill>
                        </a:rPr>
                        <a:t>Ingen</a:t>
                      </a:r>
                    </a:p>
                  </a:txBody>
                  <a:tcPr/>
                </a:tc>
                <a:tc vMerge="1">
                  <a:txBody>
                    <a:bodyPr/>
                    <a:lstStyle/>
                    <a:p>
                      <a:endParaRPr lang="da-DK" dirty="0"/>
                    </a:p>
                  </a:txBody>
                  <a:tcPr/>
                </a:tc>
                <a:tc>
                  <a:txBody>
                    <a:bodyPr/>
                    <a:lstStyle/>
                    <a:p>
                      <a:r>
                        <a:rPr lang="da-DK" dirty="0" err="1"/>
                        <a:t>Lesaffre</a:t>
                      </a:r>
                      <a:r>
                        <a:rPr lang="da-DK" dirty="0"/>
                        <a:t> - </a:t>
                      </a:r>
                      <a:r>
                        <a:rPr lang="da-DK" dirty="0" err="1"/>
                        <a:t>Fermentis</a:t>
                      </a:r>
                      <a:endParaRPr lang="da-DK" dirty="0"/>
                    </a:p>
                  </a:txBody>
                  <a:tcPr/>
                </a:tc>
                <a:extLst>
                  <a:ext uri="{0D108BD9-81ED-4DB2-BD59-A6C34878D82A}">
                    <a16:rowId xmlns:a16="http://schemas.microsoft.com/office/drawing/2014/main" val="3538258094"/>
                  </a:ext>
                </a:extLst>
              </a:tr>
              <a:tr h="370840">
                <a:tc>
                  <a:txBody>
                    <a:bodyPr/>
                    <a:lstStyle/>
                    <a:p>
                      <a:r>
                        <a:rPr lang="da-DK" dirty="0"/>
                        <a:t>71B</a:t>
                      </a:r>
                    </a:p>
                  </a:txBody>
                  <a:tcPr/>
                </a:tc>
                <a:tc>
                  <a:txBody>
                    <a:bodyPr/>
                    <a:lstStyle/>
                    <a:p>
                      <a:r>
                        <a:rPr lang="da-DK" dirty="0"/>
                        <a:t>15-30 </a:t>
                      </a:r>
                      <a:r>
                        <a:rPr lang="da-DK" dirty="0" err="1"/>
                        <a:t>grtader</a:t>
                      </a:r>
                      <a:endParaRPr lang="da-DK" dirty="0"/>
                    </a:p>
                  </a:txBody>
                  <a:tcPr/>
                </a:tc>
                <a:tc>
                  <a:txBody>
                    <a:bodyPr/>
                    <a:lstStyle/>
                    <a:p>
                      <a:r>
                        <a:rPr lang="da-DK" dirty="0"/>
                        <a:t>14%vol</a:t>
                      </a:r>
                    </a:p>
                  </a:txBody>
                  <a:tcPr/>
                </a:tc>
                <a:tc>
                  <a:txBody>
                    <a:bodyPr/>
                    <a:lstStyle/>
                    <a:p>
                      <a:r>
                        <a:rPr lang="da-DK" dirty="0"/>
                        <a:t>Meget god</a:t>
                      </a:r>
                    </a:p>
                  </a:txBody>
                  <a:tcPr/>
                </a:tc>
                <a:tc>
                  <a:txBody>
                    <a:bodyPr/>
                    <a:lstStyle/>
                    <a:p>
                      <a:r>
                        <a:rPr lang="da-DK" dirty="0"/>
                        <a:t>Høj</a:t>
                      </a:r>
                    </a:p>
                  </a:txBody>
                  <a:tcPr/>
                </a:tc>
                <a:tc vMerge="1">
                  <a:txBody>
                    <a:bodyPr/>
                    <a:lstStyle/>
                    <a:p>
                      <a:endParaRPr lang="da-DK" dirty="0"/>
                    </a:p>
                  </a:txBody>
                  <a:tcPr/>
                </a:tc>
                <a:tc>
                  <a:txBody>
                    <a:bodyPr/>
                    <a:lstStyle/>
                    <a:p>
                      <a:r>
                        <a:rPr lang="da-DK" dirty="0" err="1"/>
                        <a:t>Lallemand</a:t>
                      </a:r>
                      <a:endParaRPr lang="da-DK" dirty="0"/>
                    </a:p>
                  </a:txBody>
                  <a:tcPr/>
                </a:tc>
                <a:extLst>
                  <a:ext uri="{0D108BD9-81ED-4DB2-BD59-A6C34878D82A}">
                    <a16:rowId xmlns:a16="http://schemas.microsoft.com/office/drawing/2014/main" val="2871225517"/>
                  </a:ext>
                </a:extLst>
              </a:tr>
            </a:tbl>
          </a:graphicData>
        </a:graphic>
      </p:graphicFrame>
      <p:sp>
        <p:nvSpPr>
          <p:cNvPr id="6" name="Rektangel 5">
            <a:hlinkClick r:id="rId2"/>
            <a:extLst>
              <a:ext uri="{FF2B5EF4-FFF2-40B4-BE49-F238E27FC236}">
                <a16:creationId xmlns:a16="http://schemas.microsoft.com/office/drawing/2014/main" id="{4DF841A1-51CD-9B47-B3A7-181D24F7D60D}"/>
              </a:ext>
            </a:extLst>
          </p:cNvPr>
          <p:cNvSpPr/>
          <p:nvPr/>
        </p:nvSpPr>
        <p:spPr>
          <a:xfrm>
            <a:off x="842961" y="6354594"/>
            <a:ext cx="10072690" cy="369332"/>
          </a:xfrm>
          <a:prstGeom prst="rect">
            <a:avLst/>
          </a:prstGeom>
        </p:spPr>
        <p:txBody>
          <a:bodyPr wrap="square">
            <a:spAutoFit/>
          </a:bodyPr>
          <a:lstStyle/>
          <a:p>
            <a:r>
              <a:rPr lang="da-DK" dirty="0" err="1">
                <a:solidFill>
                  <a:schemeClr val="bg1"/>
                </a:solidFill>
                <a:hlinkClick r:id="rId2">
                  <a:extLst>
                    <a:ext uri="{A12FA001-AC4F-418D-AE19-62706E023703}">
                      <ahyp:hlinkClr xmlns:ahyp="http://schemas.microsoft.com/office/drawing/2018/hyperlinkcolor" val="tx"/>
                    </a:ext>
                  </a:extLst>
                </a:hlinkClick>
              </a:rPr>
              <a:t>https</a:t>
            </a:r>
            <a:r>
              <a:rPr lang="da-DK" dirty="0">
                <a:solidFill>
                  <a:schemeClr val="bg1"/>
                </a:solidFill>
                <a:hlinkClick r:id="rId2">
                  <a:extLst>
                    <a:ext uri="{A12FA001-AC4F-418D-AE19-62706E023703}">
                      <ahyp:hlinkClr xmlns:ahyp="http://schemas.microsoft.com/office/drawing/2018/hyperlinkcolor" val="tx"/>
                    </a:ext>
                  </a:extLst>
                </a:hlinkClick>
              </a:rPr>
              <a:t>://</a:t>
            </a:r>
            <a:r>
              <a:rPr lang="da-DK" dirty="0" err="1">
                <a:solidFill>
                  <a:schemeClr val="bg1"/>
                </a:solidFill>
                <a:hlinkClick r:id="rId2">
                  <a:extLst>
                    <a:ext uri="{A12FA001-AC4F-418D-AE19-62706E023703}">
                      <ahyp:hlinkClr xmlns:ahyp="http://schemas.microsoft.com/office/drawing/2018/hyperlinkcolor" val="tx"/>
                    </a:ext>
                  </a:extLst>
                </a:hlinkClick>
              </a:rPr>
              <a:t>scottlab.com</a:t>
            </a:r>
            <a:r>
              <a:rPr lang="da-DK" dirty="0">
                <a:solidFill>
                  <a:schemeClr val="bg1"/>
                </a:solidFill>
                <a:hlinkClick r:id="rId2">
                  <a:extLst>
                    <a:ext uri="{A12FA001-AC4F-418D-AE19-62706E023703}">
                      <ahyp:hlinkClr xmlns:ahyp="http://schemas.microsoft.com/office/drawing/2018/hyperlinkcolor" val="tx"/>
                    </a:ext>
                  </a:extLst>
                </a:hlinkClick>
              </a:rPr>
              <a:t>/</a:t>
            </a:r>
            <a:r>
              <a:rPr lang="da-DK" dirty="0" err="1">
                <a:solidFill>
                  <a:schemeClr val="bg1"/>
                </a:solidFill>
                <a:hlinkClick r:id="rId2">
                  <a:extLst>
                    <a:ext uri="{A12FA001-AC4F-418D-AE19-62706E023703}">
                      <ahyp:hlinkClr xmlns:ahyp="http://schemas.microsoft.com/office/drawing/2018/hyperlinkcolor" val="tx"/>
                    </a:ext>
                  </a:extLst>
                </a:hlinkClick>
              </a:rPr>
              <a:t>content</a:t>
            </a:r>
            <a:r>
              <a:rPr lang="da-DK" dirty="0">
                <a:solidFill>
                  <a:schemeClr val="bg1"/>
                </a:solidFill>
                <a:hlinkClick r:id="rId2">
                  <a:extLst>
                    <a:ext uri="{A12FA001-AC4F-418D-AE19-62706E023703}">
                      <ahyp:hlinkClr xmlns:ahyp="http://schemas.microsoft.com/office/drawing/2018/hyperlinkcolor" val="tx"/>
                    </a:ext>
                  </a:extLst>
                </a:hlinkClick>
              </a:rPr>
              <a:t>/files/Documents/</a:t>
            </a:r>
            <a:r>
              <a:rPr lang="da-DK" dirty="0" err="1">
                <a:solidFill>
                  <a:schemeClr val="bg1"/>
                </a:solidFill>
                <a:hlinkClick r:id="rId2">
                  <a:extLst>
                    <a:ext uri="{A12FA001-AC4F-418D-AE19-62706E023703}">
                      <ahyp:hlinkClr xmlns:ahyp="http://schemas.microsoft.com/office/drawing/2018/hyperlinkcolor" val="tx"/>
                    </a:ext>
                  </a:extLst>
                </a:hlinkClick>
              </a:rPr>
              <a:t>Handbooks</a:t>
            </a:r>
            <a:r>
              <a:rPr lang="da-DK" dirty="0">
                <a:solidFill>
                  <a:schemeClr val="bg1"/>
                </a:solidFill>
                <a:hlinkClick r:id="rId2">
                  <a:extLst>
                    <a:ext uri="{A12FA001-AC4F-418D-AE19-62706E023703}">
                      <ahyp:hlinkClr xmlns:ahyp="http://schemas.microsoft.com/office/drawing/2018/hyperlinkcolor" val="tx"/>
                    </a:ext>
                  </a:extLst>
                </a:hlinkClick>
              </a:rPr>
              <a:t>/SparklingHandbook1819.pdf</a:t>
            </a:r>
            <a:endParaRPr lang="da-DK" dirty="0">
              <a:solidFill>
                <a:schemeClr val="bg1"/>
              </a:solidFill>
            </a:endParaRPr>
          </a:p>
        </p:txBody>
      </p:sp>
    </p:spTree>
    <p:extLst>
      <p:ext uri="{BB962C8B-B14F-4D97-AF65-F5344CB8AC3E}">
        <p14:creationId xmlns:p14="http://schemas.microsoft.com/office/powerpoint/2010/main" val="2529979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6066A2-24C0-5B4B-B5AA-D5996F258A90}"/>
              </a:ext>
            </a:extLst>
          </p:cNvPr>
          <p:cNvSpPr>
            <a:spLocks noGrp="1"/>
          </p:cNvSpPr>
          <p:nvPr>
            <p:ph type="title"/>
          </p:nvPr>
        </p:nvSpPr>
        <p:spPr>
          <a:xfrm>
            <a:off x="471488" y="233511"/>
            <a:ext cx="11158537" cy="937368"/>
          </a:xfrm>
        </p:spPr>
        <p:txBody>
          <a:bodyPr>
            <a:noAutofit/>
          </a:bodyPr>
          <a:lstStyle/>
          <a:p>
            <a:r>
              <a:rPr lang="da-DK" sz="2000" dirty="0"/>
              <a:t>Eksempel på Syresammensætningens ROLE før og efter 1. gæring MED DV10 GÆR af grundvinen samt FØR OG EFTER en malolaktisk Seriel behandling MED ANVENDT Adaptation (</a:t>
            </a:r>
            <a:r>
              <a:rPr lang="da-DK" sz="2000" dirty="0" err="1"/>
              <a:t>Pied</a:t>
            </a:r>
            <a:r>
              <a:rPr lang="da-DK" sz="2000" dirty="0"/>
              <a:t> de </a:t>
            </a:r>
            <a:r>
              <a:rPr lang="da-DK" sz="2000" dirty="0" err="1"/>
              <a:t>Cuvée</a:t>
            </a:r>
            <a:r>
              <a:rPr lang="da-DK" sz="2000" dirty="0"/>
              <a:t>) OG  VITILACTIC STARTER BL-01 </a:t>
            </a:r>
            <a:r>
              <a:rPr lang="da-DK" sz="2000" dirty="0" err="1"/>
              <a:t>Malolaktiske</a:t>
            </a:r>
            <a:r>
              <a:rPr lang="da-DK" sz="2000" dirty="0"/>
              <a:t> </a:t>
            </a:r>
            <a:r>
              <a:rPr lang="da-DK" sz="2000"/>
              <a:t>bakTerier</a:t>
            </a:r>
            <a:endParaRPr lang="da-DK" sz="2000" dirty="0"/>
          </a:p>
        </p:txBody>
      </p:sp>
      <p:graphicFrame>
        <p:nvGraphicFramePr>
          <p:cNvPr id="4" name="Tabel 4">
            <a:extLst>
              <a:ext uri="{FF2B5EF4-FFF2-40B4-BE49-F238E27FC236}">
                <a16:creationId xmlns:a16="http://schemas.microsoft.com/office/drawing/2014/main" id="{039642A8-983F-5742-B4DB-205C4CE302B2}"/>
              </a:ext>
            </a:extLst>
          </p:cNvPr>
          <p:cNvGraphicFramePr>
            <a:graphicFrameLocks noGrp="1"/>
          </p:cNvGraphicFramePr>
          <p:nvPr>
            <p:ph idx="1"/>
            <p:extLst>
              <p:ext uri="{D42A27DB-BD31-4B8C-83A1-F6EECF244321}">
                <p14:modId xmlns:p14="http://schemas.microsoft.com/office/powerpoint/2010/main" val="2508738291"/>
              </p:ext>
            </p:extLst>
          </p:nvPr>
        </p:nvGraphicFramePr>
        <p:xfrm>
          <a:off x="471486" y="1352879"/>
          <a:ext cx="11430003" cy="4424680"/>
        </p:xfrm>
        <a:graphic>
          <a:graphicData uri="http://schemas.openxmlformats.org/drawingml/2006/table">
            <a:tbl>
              <a:tblPr firstRow="1" bandRow="1">
                <a:tableStyleId>{5C22544A-7EE6-4342-B048-85BDC9FD1C3A}</a:tableStyleId>
              </a:tblPr>
              <a:tblGrid>
                <a:gridCol w="1126902">
                  <a:extLst>
                    <a:ext uri="{9D8B030D-6E8A-4147-A177-3AD203B41FA5}">
                      <a16:colId xmlns:a16="http://schemas.microsoft.com/office/drawing/2014/main" val="2007444811"/>
                    </a:ext>
                  </a:extLst>
                </a:gridCol>
                <a:gridCol w="1156172">
                  <a:extLst>
                    <a:ext uri="{9D8B030D-6E8A-4147-A177-3AD203B41FA5}">
                      <a16:colId xmlns:a16="http://schemas.microsoft.com/office/drawing/2014/main" val="3196207428"/>
                    </a:ext>
                  </a:extLst>
                </a:gridCol>
                <a:gridCol w="1016000">
                  <a:extLst>
                    <a:ext uri="{9D8B030D-6E8A-4147-A177-3AD203B41FA5}">
                      <a16:colId xmlns:a16="http://schemas.microsoft.com/office/drawing/2014/main" val="622507456"/>
                    </a:ext>
                  </a:extLst>
                </a:gridCol>
                <a:gridCol w="213347">
                  <a:extLst>
                    <a:ext uri="{9D8B030D-6E8A-4147-A177-3AD203B41FA5}">
                      <a16:colId xmlns:a16="http://schemas.microsoft.com/office/drawing/2014/main" val="3018001400"/>
                    </a:ext>
                  </a:extLst>
                </a:gridCol>
                <a:gridCol w="1185442">
                  <a:extLst>
                    <a:ext uri="{9D8B030D-6E8A-4147-A177-3AD203B41FA5}">
                      <a16:colId xmlns:a16="http://schemas.microsoft.com/office/drawing/2014/main" val="2013674654"/>
                    </a:ext>
                  </a:extLst>
                </a:gridCol>
                <a:gridCol w="1375698">
                  <a:extLst>
                    <a:ext uri="{9D8B030D-6E8A-4147-A177-3AD203B41FA5}">
                      <a16:colId xmlns:a16="http://schemas.microsoft.com/office/drawing/2014/main" val="609889491"/>
                    </a:ext>
                  </a:extLst>
                </a:gridCol>
                <a:gridCol w="1955657">
                  <a:extLst>
                    <a:ext uri="{9D8B030D-6E8A-4147-A177-3AD203B41FA5}">
                      <a16:colId xmlns:a16="http://schemas.microsoft.com/office/drawing/2014/main" val="4185988574"/>
                    </a:ext>
                  </a:extLst>
                </a:gridCol>
                <a:gridCol w="1657709">
                  <a:extLst>
                    <a:ext uri="{9D8B030D-6E8A-4147-A177-3AD203B41FA5}">
                      <a16:colId xmlns:a16="http://schemas.microsoft.com/office/drawing/2014/main" val="177460524"/>
                    </a:ext>
                  </a:extLst>
                </a:gridCol>
                <a:gridCol w="1743076">
                  <a:extLst>
                    <a:ext uri="{9D8B030D-6E8A-4147-A177-3AD203B41FA5}">
                      <a16:colId xmlns:a16="http://schemas.microsoft.com/office/drawing/2014/main" val="3293232423"/>
                    </a:ext>
                  </a:extLst>
                </a:gridCol>
              </a:tblGrid>
              <a:tr h="370840">
                <a:tc>
                  <a:txBody>
                    <a:bodyPr/>
                    <a:lstStyle/>
                    <a:p>
                      <a:r>
                        <a:rPr lang="da-DK" sz="1400" dirty="0"/>
                        <a:t>Total sulfit</a:t>
                      </a:r>
                    </a:p>
                  </a:txBody>
                  <a:tcPr/>
                </a:tc>
                <a:tc>
                  <a:txBody>
                    <a:bodyPr/>
                    <a:lstStyle/>
                    <a:p>
                      <a:r>
                        <a:rPr lang="da-DK" sz="1400" dirty="0"/>
                        <a:t>Ved høst*</a:t>
                      </a:r>
                    </a:p>
                  </a:txBody>
                  <a:tcPr/>
                </a:tc>
                <a:tc>
                  <a:txBody>
                    <a:bodyPr/>
                    <a:lstStyle/>
                    <a:p>
                      <a:r>
                        <a:rPr lang="da-DK" sz="1400" dirty="0"/>
                        <a:t>Efter 1st gæring*</a:t>
                      </a:r>
                    </a:p>
                  </a:txBody>
                  <a:tcPr/>
                </a:tc>
                <a:tc>
                  <a:txBody>
                    <a:bodyPr/>
                    <a:lstStyle/>
                    <a:p>
                      <a:endParaRPr lang="da-DK" sz="1400" dirty="0"/>
                    </a:p>
                  </a:txBody>
                  <a:tcPr/>
                </a:tc>
                <a:tc>
                  <a:txBody>
                    <a:bodyPr/>
                    <a:lstStyle/>
                    <a:p>
                      <a:r>
                        <a:rPr lang="da-DK" sz="1400" dirty="0"/>
                        <a:t>Efter seriel MLF*</a:t>
                      </a:r>
                    </a:p>
                  </a:txBody>
                  <a:tcPr/>
                </a:tc>
                <a:tc>
                  <a:txBody>
                    <a:bodyPr/>
                    <a:lstStyle/>
                    <a:p>
                      <a:r>
                        <a:rPr lang="da-DK" sz="1400" dirty="0"/>
                        <a:t>Efter 2nd gæring m/ MLF</a:t>
                      </a:r>
                    </a:p>
                  </a:txBody>
                  <a:tcPr/>
                </a:tc>
                <a:tc>
                  <a:txBody>
                    <a:bodyPr/>
                    <a:lstStyle/>
                    <a:p>
                      <a:r>
                        <a:rPr lang="da-DK" sz="1400" dirty="0"/>
                        <a:t>Sensorisk profil</a:t>
                      </a:r>
                    </a:p>
                  </a:txBody>
                  <a:tcPr/>
                </a:tc>
                <a:tc>
                  <a:txBody>
                    <a:bodyPr/>
                    <a:lstStyle/>
                    <a:p>
                      <a:r>
                        <a:rPr lang="da-DK" sz="1400" dirty="0"/>
                        <a:t>Høj Kvalitet</a:t>
                      </a:r>
                    </a:p>
                  </a:txBody>
                  <a:tcPr/>
                </a:tc>
                <a:tc>
                  <a:txBody>
                    <a:bodyPr/>
                    <a:lstStyle/>
                    <a:p>
                      <a:r>
                        <a:rPr lang="da-DK" sz="1400" dirty="0"/>
                        <a:t>Lav Kvalitet</a:t>
                      </a:r>
                    </a:p>
                  </a:txBody>
                  <a:tcPr/>
                </a:tc>
                <a:extLst>
                  <a:ext uri="{0D108BD9-81ED-4DB2-BD59-A6C34878D82A}">
                    <a16:rowId xmlns:a16="http://schemas.microsoft.com/office/drawing/2014/main" val="541307430"/>
                  </a:ext>
                </a:extLst>
              </a:tr>
              <a:tr h="370840">
                <a:tc>
                  <a:txBody>
                    <a:bodyPr/>
                    <a:lstStyle/>
                    <a:p>
                      <a:r>
                        <a:rPr lang="da-DK" sz="1400" dirty="0"/>
                        <a:t>pH</a:t>
                      </a:r>
                    </a:p>
                  </a:txBody>
                  <a:tcPr/>
                </a:tc>
                <a:tc>
                  <a:txBody>
                    <a:bodyPr/>
                    <a:lstStyle/>
                    <a:p>
                      <a:r>
                        <a:rPr lang="da-DK" sz="1400" dirty="0"/>
                        <a:t>2.89</a:t>
                      </a:r>
                    </a:p>
                  </a:txBody>
                  <a:tcPr/>
                </a:tc>
                <a:tc>
                  <a:txBody>
                    <a:bodyPr/>
                    <a:lstStyle/>
                    <a:p>
                      <a:r>
                        <a:rPr lang="da-DK" sz="1400" dirty="0"/>
                        <a:t>3,08</a:t>
                      </a:r>
                    </a:p>
                  </a:txBody>
                  <a:tcPr/>
                </a:tc>
                <a:tc>
                  <a:txBody>
                    <a:bodyPr/>
                    <a:lstStyle/>
                    <a:p>
                      <a:endParaRPr lang="da-DK" sz="1400" dirty="0"/>
                    </a:p>
                  </a:txBody>
                  <a:tcPr/>
                </a:tc>
                <a:tc>
                  <a:txBody>
                    <a:bodyPr/>
                    <a:lstStyle/>
                    <a:p>
                      <a:r>
                        <a:rPr lang="da-DK" sz="1400" dirty="0"/>
                        <a:t>3,16</a:t>
                      </a:r>
                    </a:p>
                  </a:txBody>
                  <a:tcPr/>
                </a:tc>
                <a:tc>
                  <a:txBody>
                    <a:bodyPr/>
                    <a:lstStyle/>
                    <a:p>
                      <a:r>
                        <a:rPr lang="da-DK" sz="1400" dirty="0"/>
                        <a:t>3,12</a:t>
                      </a:r>
                    </a:p>
                  </a:txBody>
                  <a:tcPr/>
                </a:tc>
                <a:tc>
                  <a:txBody>
                    <a:bodyPr/>
                    <a:lstStyle/>
                    <a:p>
                      <a:endParaRPr lang="da-DK" sz="1400" dirty="0"/>
                    </a:p>
                  </a:txBody>
                  <a:tcPr/>
                </a:tc>
                <a:tc>
                  <a:txBody>
                    <a:bodyPr/>
                    <a:lstStyle/>
                    <a:p>
                      <a:r>
                        <a:rPr lang="da-DK" sz="1400" dirty="0"/>
                        <a:t>3.0-3.2</a:t>
                      </a:r>
                    </a:p>
                  </a:txBody>
                  <a:tcPr/>
                </a:tc>
                <a:tc>
                  <a:txBody>
                    <a:bodyPr/>
                    <a:lstStyle/>
                    <a:p>
                      <a:r>
                        <a:rPr lang="da-DK" sz="1400" dirty="0"/>
                        <a:t>&lt;3.0 &gt;3.2</a:t>
                      </a:r>
                    </a:p>
                  </a:txBody>
                  <a:tcPr/>
                </a:tc>
                <a:extLst>
                  <a:ext uri="{0D108BD9-81ED-4DB2-BD59-A6C34878D82A}">
                    <a16:rowId xmlns:a16="http://schemas.microsoft.com/office/drawing/2014/main" val="2487306312"/>
                  </a:ext>
                </a:extLst>
              </a:tr>
              <a:tr h="416845">
                <a:tc>
                  <a:txBody>
                    <a:bodyPr/>
                    <a:lstStyle/>
                    <a:p>
                      <a:r>
                        <a:rPr lang="da-DK" sz="1400" dirty="0"/>
                        <a:t>Vinsyre (</a:t>
                      </a:r>
                      <a:r>
                        <a:rPr lang="da-DK" sz="1400" dirty="0" err="1"/>
                        <a:t>TartA</a:t>
                      </a:r>
                      <a:r>
                        <a:rPr lang="da-DK" sz="1400" dirty="0"/>
                        <a:t>)</a:t>
                      </a:r>
                    </a:p>
                  </a:txBody>
                  <a:tcPr/>
                </a:tc>
                <a:tc>
                  <a:txBody>
                    <a:bodyPr/>
                    <a:lstStyle/>
                    <a:p>
                      <a:r>
                        <a:rPr lang="da-DK" sz="1400" dirty="0"/>
                        <a:t>3.2 g/L</a:t>
                      </a:r>
                    </a:p>
                  </a:txBody>
                  <a:tcPr/>
                </a:tc>
                <a:tc>
                  <a:txBody>
                    <a:bodyPr/>
                    <a:lstStyle/>
                    <a:p>
                      <a:r>
                        <a:rPr lang="da-DK" sz="1400" dirty="0"/>
                        <a:t>3.0 g/L</a:t>
                      </a:r>
                    </a:p>
                  </a:txBody>
                  <a:tcPr/>
                </a:tc>
                <a:tc>
                  <a:txBody>
                    <a:bodyPr/>
                    <a:lstStyle/>
                    <a:p>
                      <a:endParaRPr lang="da-DK" sz="1400" dirty="0"/>
                    </a:p>
                  </a:txBody>
                  <a:tcPr/>
                </a:tc>
                <a:tc>
                  <a:txBody>
                    <a:bodyPr/>
                    <a:lstStyle/>
                    <a:p>
                      <a:r>
                        <a:rPr lang="da-DK" sz="1400" dirty="0"/>
                        <a:t>3.0 g/L</a:t>
                      </a:r>
                    </a:p>
                  </a:txBody>
                  <a:tcPr/>
                </a:tc>
                <a:tc>
                  <a:txBody>
                    <a:bodyPr/>
                    <a:lstStyle/>
                    <a:p>
                      <a:r>
                        <a:rPr lang="da-DK" sz="1400" dirty="0"/>
                        <a:t>2.9 g/L</a:t>
                      </a:r>
                    </a:p>
                  </a:txBody>
                  <a:tcPr/>
                </a:tc>
                <a:tc>
                  <a:txBody>
                    <a:bodyPr/>
                    <a:lstStyle/>
                    <a:p>
                      <a:r>
                        <a:rPr lang="da-DK" sz="1400" dirty="0"/>
                        <a:t>Vinøs, druesmag</a:t>
                      </a:r>
                    </a:p>
                  </a:txBody>
                  <a:tcPr/>
                </a:tc>
                <a:tc>
                  <a:txBody>
                    <a:bodyPr/>
                    <a:lstStyle/>
                    <a:p>
                      <a:r>
                        <a:rPr lang="da-DK" sz="1400" dirty="0">
                          <a:solidFill>
                            <a:srgbClr val="FF0000"/>
                          </a:solidFill>
                        </a:rPr>
                        <a:t>3-5 g/L</a:t>
                      </a:r>
                    </a:p>
                  </a:txBody>
                  <a:tcPr/>
                </a:tc>
                <a:tc>
                  <a:txBody>
                    <a:bodyPr/>
                    <a:lstStyle/>
                    <a:p>
                      <a:r>
                        <a:rPr lang="da-DK" sz="1400" dirty="0"/>
                        <a:t>&lt;3 g/L</a:t>
                      </a:r>
                    </a:p>
                  </a:txBody>
                  <a:tcPr/>
                </a:tc>
                <a:extLst>
                  <a:ext uri="{0D108BD9-81ED-4DB2-BD59-A6C34878D82A}">
                    <a16:rowId xmlns:a16="http://schemas.microsoft.com/office/drawing/2014/main" val="3084568945"/>
                  </a:ext>
                </a:extLst>
              </a:tr>
              <a:tr h="370840">
                <a:tc>
                  <a:txBody>
                    <a:bodyPr/>
                    <a:lstStyle/>
                    <a:p>
                      <a:r>
                        <a:rPr lang="da-DK" sz="1400" dirty="0"/>
                        <a:t>Æblesyre</a:t>
                      </a:r>
                    </a:p>
                    <a:p>
                      <a:r>
                        <a:rPr lang="da-DK" sz="1400" dirty="0"/>
                        <a:t>(MA)</a:t>
                      </a:r>
                    </a:p>
                  </a:txBody>
                  <a:tcPr/>
                </a:tc>
                <a:tc>
                  <a:txBody>
                    <a:bodyPr/>
                    <a:lstStyle/>
                    <a:p>
                      <a:r>
                        <a:rPr lang="da-DK" sz="1400" dirty="0"/>
                        <a:t>4.0 g/L</a:t>
                      </a:r>
                    </a:p>
                  </a:txBody>
                  <a:tcPr/>
                </a:tc>
                <a:tc>
                  <a:txBody>
                    <a:bodyPr/>
                    <a:lstStyle/>
                    <a:p>
                      <a:r>
                        <a:rPr lang="da-DK" sz="1400" dirty="0"/>
                        <a:t>3.8 g/L</a:t>
                      </a:r>
                    </a:p>
                  </a:txBody>
                  <a:tcPr/>
                </a:tc>
                <a:tc>
                  <a:txBody>
                    <a:bodyPr/>
                    <a:lstStyle/>
                    <a:p>
                      <a:endParaRPr lang="da-DK" sz="1400" dirty="0"/>
                    </a:p>
                  </a:txBody>
                  <a:tcPr/>
                </a:tc>
                <a:tc>
                  <a:txBody>
                    <a:bodyPr/>
                    <a:lstStyle/>
                    <a:p>
                      <a:r>
                        <a:rPr lang="da-DK" sz="1400" dirty="0"/>
                        <a:t>0.2 g/L</a:t>
                      </a:r>
                    </a:p>
                  </a:txBody>
                  <a:tcPr/>
                </a:tc>
                <a:tc>
                  <a:txBody>
                    <a:bodyPr/>
                    <a:lstStyle/>
                    <a:p>
                      <a:r>
                        <a:rPr lang="da-DK" sz="1400" dirty="0"/>
                        <a:t>0.3 g/L</a:t>
                      </a:r>
                    </a:p>
                  </a:txBody>
                  <a:tcPr/>
                </a:tc>
                <a:tc>
                  <a:txBody>
                    <a:bodyPr/>
                    <a:lstStyle/>
                    <a:p>
                      <a:r>
                        <a:rPr lang="da-DK" sz="1400" dirty="0"/>
                        <a:t>Grønne æbler</a:t>
                      </a:r>
                    </a:p>
                  </a:txBody>
                  <a:tcPr/>
                </a:tc>
                <a:tc>
                  <a:txBody>
                    <a:bodyPr/>
                    <a:lstStyle/>
                    <a:p>
                      <a:r>
                        <a:rPr lang="da-DK" sz="1400" dirty="0"/>
                        <a:t>&lt;0.4 g/L</a:t>
                      </a:r>
                    </a:p>
                  </a:txBody>
                  <a:tcPr/>
                </a:tc>
                <a:tc>
                  <a:txBody>
                    <a:bodyPr/>
                    <a:lstStyle/>
                    <a:p>
                      <a:r>
                        <a:rPr lang="da-DK" sz="1400" dirty="0"/>
                        <a:t>&gt;1.0 g/L</a:t>
                      </a:r>
                    </a:p>
                  </a:txBody>
                  <a:tcPr/>
                </a:tc>
                <a:extLst>
                  <a:ext uri="{0D108BD9-81ED-4DB2-BD59-A6C34878D82A}">
                    <a16:rowId xmlns:a16="http://schemas.microsoft.com/office/drawing/2014/main" val="2600786716"/>
                  </a:ext>
                </a:extLst>
              </a:tr>
              <a:tr h="370840">
                <a:tc>
                  <a:txBody>
                    <a:bodyPr/>
                    <a:lstStyle/>
                    <a:p>
                      <a:r>
                        <a:rPr lang="da-DK" sz="1400" dirty="0"/>
                        <a:t>Mælkesyre</a:t>
                      </a:r>
                    </a:p>
                    <a:p>
                      <a:r>
                        <a:rPr lang="da-DK" sz="1400" dirty="0"/>
                        <a:t>(LA)</a:t>
                      </a:r>
                    </a:p>
                  </a:txBody>
                  <a:tcPr/>
                </a:tc>
                <a:tc>
                  <a:txBody>
                    <a:bodyPr/>
                    <a:lstStyle/>
                    <a:p>
                      <a:r>
                        <a:rPr lang="da-DK" sz="1400" dirty="0"/>
                        <a:t>0.0 g/L</a:t>
                      </a:r>
                    </a:p>
                  </a:txBody>
                  <a:tcPr/>
                </a:tc>
                <a:tc>
                  <a:txBody>
                    <a:bodyPr/>
                    <a:lstStyle/>
                    <a:p>
                      <a:r>
                        <a:rPr lang="da-DK" sz="1400" dirty="0"/>
                        <a:t>0.2 g/L</a:t>
                      </a:r>
                    </a:p>
                  </a:txBody>
                  <a:tcPr/>
                </a:tc>
                <a:tc>
                  <a:txBody>
                    <a:bodyPr/>
                    <a:lstStyle/>
                    <a:p>
                      <a:endParaRPr lang="da-DK" sz="1400" dirty="0"/>
                    </a:p>
                  </a:txBody>
                  <a:tcPr/>
                </a:tc>
                <a:tc>
                  <a:txBody>
                    <a:bodyPr/>
                    <a:lstStyle/>
                    <a:p>
                      <a:r>
                        <a:rPr lang="da-DK" sz="1400" dirty="0"/>
                        <a:t>2.5 g/L</a:t>
                      </a:r>
                    </a:p>
                  </a:txBody>
                  <a:tcPr/>
                </a:tc>
                <a:tc>
                  <a:txBody>
                    <a:bodyPr/>
                    <a:lstStyle/>
                    <a:p>
                      <a:r>
                        <a:rPr lang="da-DK" sz="1400" dirty="0"/>
                        <a:t>2.5 g/L</a:t>
                      </a:r>
                    </a:p>
                  </a:txBody>
                  <a:tcPr/>
                </a:tc>
                <a:tc>
                  <a:txBody>
                    <a:bodyPr/>
                    <a:lstStyle/>
                    <a:p>
                      <a:r>
                        <a:rPr lang="da-DK" sz="1400" dirty="0" err="1"/>
                        <a:t>Yougurt</a:t>
                      </a:r>
                      <a:br>
                        <a:rPr lang="da-DK" sz="1400" dirty="0"/>
                      </a:br>
                      <a:r>
                        <a:rPr lang="da-DK" sz="1400" dirty="0"/>
                        <a:t>smør, mælk</a:t>
                      </a:r>
                    </a:p>
                  </a:txBody>
                  <a:tcPr/>
                </a:tc>
                <a:tc>
                  <a:txBody>
                    <a:bodyPr/>
                    <a:lstStyle/>
                    <a:p>
                      <a:r>
                        <a:rPr lang="da-DK" sz="1400" dirty="0"/>
                        <a:t>&lt;2 g/L</a:t>
                      </a:r>
                    </a:p>
                  </a:txBody>
                  <a:tcPr/>
                </a:tc>
                <a:tc>
                  <a:txBody>
                    <a:bodyPr/>
                    <a:lstStyle/>
                    <a:p>
                      <a:r>
                        <a:rPr lang="da-DK" sz="1400" dirty="0"/>
                        <a:t>&gt;2 g/L</a:t>
                      </a:r>
                    </a:p>
                  </a:txBody>
                  <a:tcPr/>
                </a:tc>
                <a:extLst>
                  <a:ext uri="{0D108BD9-81ED-4DB2-BD59-A6C34878D82A}">
                    <a16:rowId xmlns:a16="http://schemas.microsoft.com/office/drawing/2014/main" val="4047886218"/>
                  </a:ext>
                </a:extLst>
              </a:tr>
              <a:tr h="370840">
                <a:tc>
                  <a:txBody>
                    <a:bodyPr/>
                    <a:lstStyle/>
                    <a:p>
                      <a:r>
                        <a:rPr lang="da-DK" sz="1400" dirty="0"/>
                        <a:t>Totalsyre (TA)</a:t>
                      </a:r>
                    </a:p>
                  </a:txBody>
                  <a:tcPr/>
                </a:tc>
                <a:tc>
                  <a:txBody>
                    <a:bodyPr/>
                    <a:lstStyle/>
                    <a:p>
                      <a:r>
                        <a:rPr lang="da-DK" sz="1400" dirty="0"/>
                        <a:t>10 g/L</a:t>
                      </a:r>
                    </a:p>
                  </a:txBody>
                  <a:tcPr/>
                </a:tc>
                <a:tc>
                  <a:txBody>
                    <a:bodyPr/>
                    <a:lstStyle/>
                    <a:p>
                      <a:r>
                        <a:rPr lang="da-DK" sz="1400" dirty="0"/>
                        <a:t>9.3 g/L</a:t>
                      </a:r>
                    </a:p>
                  </a:txBody>
                  <a:tcPr/>
                </a:tc>
                <a:tc>
                  <a:txBody>
                    <a:bodyPr/>
                    <a:lstStyle/>
                    <a:p>
                      <a:endParaRPr lang="da-DK" sz="1400" dirty="0"/>
                    </a:p>
                  </a:txBody>
                  <a:tcPr/>
                </a:tc>
                <a:tc>
                  <a:txBody>
                    <a:bodyPr/>
                    <a:lstStyle/>
                    <a:p>
                      <a:r>
                        <a:rPr lang="da-DK" sz="1400" dirty="0"/>
                        <a:t>7.4 g/L</a:t>
                      </a:r>
                    </a:p>
                  </a:txBody>
                  <a:tcPr/>
                </a:tc>
                <a:tc>
                  <a:txBody>
                    <a:bodyPr/>
                    <a:lstStyle/>
                    <a:p>
                      <a:r>
                        <a:rPr lang="da-DK" sz="1400" dirty="0"/>
                        <a:t>7,2  g/L</a:t>
                      </a:r>
                    </a:p>
                  </a:txBody>
                  <a:tcPr/>
                </a:tc>
                <a:tc>
                  <a:txBody>
                    <a:bodyPr/>
                    <a:lstStyle/>
                    <a:p>
                      <a:r>
                        <a:rPr lang="da-DK" sz="1400" dirty="0"/>
                        <a:t>Afhænger især af forholdet imellem vinsyre og æblesyre</a:t>
                      </a:r>
                    </a:p>
                  </a:txBody>
                  <a:tcPr/>
                </a:tc>
                <a:tc>
                  <a:txBody>
                    <a:bodyPr/>
                    <a:lstStyle/>
                    <a:p>
                      <a:r>
                        <a:rPr lang="da-DK" sz="1400" dirty="0"/>
                        <a:t>7-9 g/L</a:t>
                      </a:r>
                    </a:p>
                    <a:p>
                      <a:r>
                        <a:rPr lang="da-DK" sz="1400" dirty="0"/>
                        <a:t>pH 3.0-3.2</a:t>
                      </a:r>
                    </a:p>
                  </a:txBody>
                  <a:tcPr/>
                </a:tc>
                <a:tc>
                  <a:txBody>
                    <a:bodyPr/>
                    <a:lstStyle/>
                    <a:p>
                      <a:r>
                        <a:rPr lang="da-DK" sz="1400" dirty="0"/>
                        <a:t>5-7 g/L = pH &gt; 3.2</a:t>
                      </a:r>
                    </a:p>
                    <a:p>
                      <a:r>
                        <a:rPr lang="da-DK" sz="1400" dirty="0"/>
                        <a:t>10-12 g/L = pH &lt; 2.9</a:t>
                      </a:r>
                    </a:p>
                  </a:txBody>
                  <a:tcPr/>
                </a:tc>
                <a:extLst>
                  <a:ext uri="{0D108BD9-81ED-4DB2-BD59-A6C34878D82A}">
                    <a16:rowId xmlns:a16="http://schemas.microsoft.com/office/drawing/2014/main" val="3396473125"/>
                  </a:ext>
                </a:extLst>
              </a:tr>
              <a:tr h="370840">
                <a:tc>
                  <a:txBody>
                    <a:bodyPr/>
                    <a:lstStyle/>
                    <a:p>
                      <a:r>
                        <a:rPr lang="da-DK" sz="1400" dirty="0"/>
                        <a:t>Eddikesyre (VA)</a:t>
                      </a:r>
                    </a:p>
                  </a:txBody>
                  <a:tcPr/>
                </a:tc>
                <a:tc>
                  <a:txBody>
                    <a:bodyPr/>
                    <a:lstStyle/>
                    <a:p>
                      <a:r>
                        <a:rPr lang="da-DK" sz="1400" dirty="0"/>
                        <a:t>0.0 g/L</a:t>
                      </a:r>
                    </a:p>
                  </a:txBody>
                  <a:tcPr/>
                </a:tc>
                <a:tc>
                  <a:txBody>
                    <a:bodyPr/>
                    <a:lstStyle/>
                    <a:p>
                      <a:r>
                        <a:rPr lang="da-DK" sz="1400" dirty="0"/>
                        <a:t>0.15 g/L</a:t>
                      </a:r>
                    </a:p>
                  </a:txBody>
                  <a:tcPr/>
                </a:tc>
                <a:tc>
                  <a:txBody>
                    <a:bodyPr/>
                    <a:lstStyle/>
                    <a:p>
                      <a:endParaRPr lang="da-DK" sz="1400" dirty="0"/>
                    </a:p>
                  </a:txBody>
                  <a:tcPr/>
                </a:tc>
                <a:tc>
                  <a:txBody>
                    <a:bodyPr/>
                    <a:lstStyle/>
                    <a:p>
                      <a:r>
                        <a:rPr lang="da-DK" sz="1400" dirty="0"/>
                        <a:t>0.17 g/L</a:t>
                      </a:r>
                    </a:p>
                  </a:txBody>
                  <a:tcPr/>
                </a:tc>
                <a:tc>
                  <a:txBody>
                    <a:bodyPr/>
                    <a:lstStyle/>
                    <a:p>
                      <a:r>
                        <a:rPr lang="da-DK" sz="1400" dirty="0"/>
                        <a:t>0.19 g/L</a:t>
                      </a:r>
                    </a:p>
                  </a:txBody>
                  <a:tcPr/>
                </a:tc>
                <a:tc>
                  <a:txBody>
                    <a:bodyPr/>
                    <a:lstStyle/>
                    <a:p>
                      <a:r>
                        <a:rPr lang="da-DK" sz="1400" dirty="0"/>
                        <a:t>VA/TA=0.0264 (2.6%)</a:t>
                      </a:r>
                    </a:p>
                    <a:p>
                      <a:r>
                        <a:rPr lang="da-DK" sz="1400" dirty="0"/>
                        <a:t>VA&gt;0.8 g/L eddikesmag</a:t>
                      </a:r>
                    </a:p>
                  </a:txBody>
                  <a:tcPr/>
                </a:tc>
                <a:tc>
                  <a:txBody>
                    <a:bodyPr/>
                    <a:lstStyle/>
                    <a:p>
                      <a:r>
                        <a:rPr lang="da-DK" sz="1400" dirty="0"/>
                        <a:t>VA&lt;0.2 g/L</a:t>
                      </a:r>
                    </a:p>
                    <a:p>
                      <a:r>
                        <a:rPr lang="da-DK" sz="1400" dirty="0"/>
                        <a:t>VA/TA&lt;0.025 (2.5%)</a:t>
                      </a:r>
                    </a:p>
                  </a:txBody>
                  <a:tcPr/>
                </a:tc>
                <a:tc>
                  <a:txBody>
                    <a:bodyPr/>
                    <a:lstStyle/>
                    <a:p>
                      <a:r>
                        <a:rPr lang="da-DK" sz="1400" dirty="0"/>
                        <a:t>VA&gt;0.4 g/L</a:t>
                      </a:r>
                    </a:p>
                    <a:p>
                      <a:r>
                        <a:rPr lang="da-DK" sz="1400" dirty="0"/>
                        <a:t>VA/TA &gt;0.05 (5%)</a:t>
                      </a:r>
                    </a:p>
                  </a:txBody>
                  <a:tcPr/>
                </a:tc>
                <a:extLst>
                  <a:ext uri="{0D108BD9-81ED-4DB2-BD59-A6C34878D82A}">
                    <a16:rowId xmlns:a16="http://schemas.microsoft.com/office/drawing/2014/main" val="1668839165"/>
                  </a:ext>
                </a:extLst>
              </a:tr>
              <a:tr h="370840">
                <a:tc>
                  <a:txBody>
                    <a:bodyPr/>
                    <a:lstStyle/>
                    <a:p>
                      <a:r>
                        <a:rPr lang="da-DK" sz="1400" dirty="0"/>
                        <a:t>Total sulfit**</a:t>
                      </a:r>
                    </a:p>
                    <a:p>
                      <a:r>
                        <a:rPr lang="da-DK" sz="1400" dirty="0"/>
                        <a:t>(TSO2)</a:t>
                      </a:r>
                    </a:p>
                  </a:txBody>
                  <a:tcPr/>
                </a:tc>
                <a:tc>
                  <a:txBody>
                    <a:bodyPr/>
                    <a:lstStyle/>
                    <a:p>
                      <a:r>
                        <a:rPr lang="da-DK" sz="1400" dirty="0"/>
                        <a:t>Ca. 50 mg/L</a:t>
                      </a:r>
                    </a:p>
                  </a:txBody>
                  <a:tcPr/>
                </a:tc>
                <a:tc>
                  <a:txBody>
                    <a:bodyPr/>
                    <a:lstStyle/>
                    <a:p>
                      <a:r>
                        <a:rPr lang="da-DK" sz="1400" dirty="0"/>
                        <a:t>67 mg/L</a:t>
                      </a:r>
                    </a:p>
                  </a:txBody>
                  <a:tcPr/>
                </a:tc>
                <a:tc>
                  <a:txBody>
                    <a:bodyPr/>
                    <a:lstStyle/>
                    <a:p>
                      <a:endParaRPr lang="da-DK" sz="1400" dirty="0"/>
                    </a:p>
                  </a:txBody>
                  <a:tcPr/>
                </a:tc>
                <a:tc>
                  <a:txBody>
                    <a:bodyPr/>
                    <a:lstStyle/>
                    <a:p>
                      <a:r>
                        <a:rPr lang="da-DK" sz="1400" dirty="0"/>
                        <a:t>57 mg/L</a:t>
                      </a:r>
                    </a:p>
                  </a:txBody>
                  <a:tcPr/>
                </a:tc>
                <a:tc>
                  <a:txBody>
                    <a:bodyPr/>
                    <a:lstStyle/>
                    <a:p>
                      <a:r>
                        <a:rPr lang="da-DK" sz="1400" dirty="0"/>
                        <a:t>Ukendt</a:t>
                      </a:r>
                    </a:p>
                  </a:txBody>
                  <a:tcPr/>
                </a:tc>
                <a:tc>
                  <a:txBody>
                    <a:bodyPr/>
                    <a:lstStyle/>
                    <a:p>
                      <a:r>
                        <a:rPr lang="da-DK" sz="1400" dirty="0"/>
                        <a:t>Under den sensoriske grænseværdi</a:t>
                      </a:r>
                    </a:p>
                  </a:txBody>
                  <a:tcPr/>
                </a:tc>
                <a:tc>
                  <a:txBody>
                    <a:bodyPr/>
                    <a:lstStyle/>
                    <a:p>
                      <a:r>
                        <a:rPr lang="da-DK" sz="1400" dirty="0"/>
                        <a:t>&lt; 25 mg/L ved pH 3.1</a:t>
                      </a:r>
                    </a:p>
                  </a:txBody>
                  <a:tcPr/>
                </a:tc>
                <a:tc>
                  <a:txBody>
                    <a:bodyPr/>
                    <a:lstStyle/>
                    <a:p>
                      <a:r>
                        <a:rPr lang="da-DK" sz="1400" dirty="0"/>
                        <a:t>&gt; 25 mg/L ved pH 3.1</a:t>
                      </a:r>
                    </a:p>
                  </a:txBody>
                  <a:tcPr/>
                </a:tc>
                <a:extLst>
                  <a:ext uri="{0D108BD9-81ED-4DB2-BD59-A6C34878D82A}">
                    <a16:rowId xmlns:a16="http://schemas.microsoft.com/office/drawing/2014/main" val="1616474955"/>
                  </a:ext>
                </a:extLst>
              </a:tr>
            </a:tbl>
          </a:graphicData>
        </a:graphic>
      </p:graphicFrame>
      <p:sp>
        <p:nvSpPr>
          <p:cNvPr id="5" name="Tekstfelt 4">
            <a:extLst>
              <a:ext uri="{FF2B5EF4-FFF2-40B4-BE49-F238E27FC236}">
                <a16:creationId xmlns:a16="http://schemas.microsoft.com/office/drawing/2014/main" id="{5AFC83E2-F7F0-474F-A58D-D00C782FCEEC}"/>
              </a:ext>
            </a:extLst>
          </p:cNvPr>
          <p:cNvSpPr txBox="1"/>
          <p:nvPr/>
        </p:nvSpPr>
        <p:spPr>
          <a:xfrm>
            <a:off x="746781" y="6340966"/>
            <a:ext cx="7811432" cy="369332"/>
          </a:xfrm>
          <a:prstGeom prst="rect">
            <a:avLst/>
          </a:prstGeom>
          <a:noFill/>
        </p:spPr>
        <p:txBody>
          <a:bodyPr wrap="square" rtlCol="0">
            <a:spAutoFit/>
          </a:bodyPr>
          <a:lstStyle/>
          <a:p>
            <a:r>
              <a:rPr lang="da-DK" dirty="0">
                <a:solidFill>
                  <a:schemeClr val="bg1"/>
                </a:solidFill>
              </a:rPr>
              <a:t>*) Data from FOSS </a:t>
            </a:r>
            <a:r>
              <a:rPr lang="da-DK" dirty="0" err="1">
                <a:solidFill>
                  <a:schemeClr val="bg1"/>
                </a:solidFill>
              </a:rPr>
              <a:t>WineScan</a:t>
            </a:r>
            <a:r>
              <a:rPr lang="da-DK" dirty="0">
                <a:solidFill>
                  <a:schemeClr val="bg1"/>
                </a:solidFill>
              </a:rPr>
              <a:t>   **) </a:t>
            </a:r>
            <a:r>
              <a:rPr lang="da-DK" dirty="0" err="1">
                <a:solidFill>
                  <a:schemeClr val="bg1"/>
                </a:solidFill>
              </a:rPr>
              <a:t>Præsulfitering</a:t>
            </a:r>
            <a:r>
              <a:rPr lang="da-DK" dirty="0">
                <a:solidFill>
                  <a:schemeClr val="bg1"/>
                </a:solidFill>
              </a:rPr>
              <a:t> anvendt af druemosten ved høst</a:t>
            </a:r>
          </a:p>
        </p:txBody>
      </p:sp>
    </p:spTree>
    <p:extLst>
      <p:ext uri="{BB962C8B-B14F-4D97-AF65-F5344CB8AC3E}">
        <p14:creationId xmlns:p14="http://schemas.microsoft.com/office/powerpoint/2010/main" val="2073380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AB812F-3C4A-F84E-A8DD-45662385E55D}"/>
              </a:ext>
            </a:extLst>
          </p:cNvPr>
          <p:cNvSpPr>
            <a:spLocks noGrp="1"/>
          </p:cNvSpPr>
          <p:nvPr>
            <p:ph type="title"/>
          </p:nvPr>
        </p:nvSpPr>
        <p:spPr/>
        <p:txBody>
          <a:bodyPr/>
          <a:lstStyle/>
          <a:p>
            <a:r>
              <a:rPr lang="da-DK" dirty="0" err="1"/>
              <a:t>Chr-HaNSEN</a:t>
            </a:r>
            <a:r>
              <a:rPr lang="da-DK" dirty="0"/>
              <a:t> MALOLAKTISKE BAKTERIER</a:t>
            </a:r>
          </a:p>
        </p:txBody>
      </p:sp>
      <p:pic>
        <p:nvPicPr>
          <p:cNvPr id="5" name="Pladsholder til indhold 4">
            <a:extLst>
              <a:ext uri="{FF2B5EF4-FFF2-40B4-BE49-F238E27FC236}">
                <a16:creationId xmlns:a16="http://schemas.microsoft.com/office/drawing/2014/main" id="{B4622E17-7173-9C41-A084-CC910A09A3C8}"/>
              </a:ext>
            </a:extLst>
          </p:cNvPr>
          <p:cNvPicPr>
            <a:picLocks noGrp="1" noChangeAspect="1"/>
          </p:cNvPicPr>
          <p:nvPr>
            <p:ph idx="1"/>
          </p:nvPr>
        </p:nvPicPr>
        <p:blipFill>
          <a:blip r:embed="rId2"/>
          <a:stretch>
            <a:fillRect/>
          </a:stretch>
        </p:blipFill>
        <p:spPr>
          <a:xfrm rot="5400000">
            <a:off x="1230503" y="-626511"/>
            <a:ext cx="9730995" cy="12593056"/>
          </a:xfrm>
        </p:spPr>
      </p:pic>
      <p:sp>
        <p:nvSpPr>
          <p:cNvPr id="6" name="Tekstfelt 5">
            <a:extLst>
              <a:ext uri="{FF2B5EF4-FFF2-40B4-BE49-F238E27FC236}">
                <a16:creationId xmlns:a16="http://schemas.microsoft.com/office/drawing/2014/main" id="{03D54BDD-A88E-9842-9115-DCF417BAC858}"/>
              </a:ext>
            </a:extLst>
          </p:cNvPr>
          <p:cNvSpPr txBox="1"/>
          <p:nvPr/>
        </p:nvSpPr>
        <p:spPr>
          <a:xfrm>
            <a:off x="114300" y="6168805"/>
            <a:ext cx="9086851" cy="646331"/>
          </a:xfrm>
          <a:prstGeom prst="rect">
            <a:avLst/>
          </a:prstGeom>
          <a:noFill/>
        </p:spPr>
        <p:txBody>
          <a:bodyPr wrap="square" rtlCol="0">
            <a:spAutoFit/>
          </a:bodyPr>
          <a:lstStyle/>
          <a:p>
            <a:r>
              <a:rPr lang="da-DK" dirty="0" err="1">
                <a:solidFill>
                  <a:schemeClr val="bg1"/>
                </a:solidFill>
              </a:rPr>
              <a:t>Chr</a:t>
            </a:r>
            <a:r>
              <a:rPr lang="da-DK" dirty="0">
                <a:solidFill>
                  <a:schemeClr val="bg1"/>
                </a:solidFill>
              </a:rPr>
              <a:t>-Hansen anbefaler MLF uden ”</a:t>
            </a:r>
            <a:r>
              <a:rPr lang="da-DK" dirty="0" err="1">
                <a:solidFill>
                  <a:schemeClr val="bg1"/>
                </a:solidFill>
              </a:rPr>
              <a:t>Pied</a:t>
            </a:r>
            <a:r>
              <a:rPr lang="da-DK" dirty="0">
                <a:solidFill>
                  <a:schemeClr val="bg1"/>
                </a:solidFill>
              </a:rPr>
              <a:t> de </a:t>
            </a:r>
            <a:r>
              <a:rPr lang="da-DK" dirty="0" err="1">
                <a:solidFill>
                  <a:schemeClr val="bg1"/>
                </a:solidFill>
              </a:rPr>
              <a:t>Cuvée</a:t>
            </a:r>
            <a:r>
              <a:rPr lang="da-DK" dirty="0">
                <a:solidFill>
                  <a:schemeClr val="bg1"/>
                </a:solidFill>
              </a:rPr>
              <a:t>” adaptation</a:t>
            </a:r>
          </a:p>
          <a:p>
            <a:r>
              <a:rPr lang="da-DK" dirty="0">
                <a:solidFill>
                  <a:schemeClr val="bg1"/>
                </a:solidFill>
              </a:rPr>
              <a:t>*) SPARTA uden PDC  - Maksimum total SO2 = 35 </a:t>
            </a:r>
            <a:r>
              <a:rPr lang="da-DK" dirty="0" err="1">
                <a:solidFill>
                  <a:schemeClr val="bg1"/>
                </a:solidFill>
              </a:rPr>
              <a:t>ppm</a:t>
            </a:r>
            <a:r>
              <a:rPr lang="da-DK" dirty="0">
                <a:solidFill>
                  <a:schemeClr val="bg1"/>
                </a:solidFill>
              </a:rPr>
              <a:t> (mg/L)</a:t>
            </a:r>
          </a:p>
        </p:txBody>
      </p:sp>
    </p:spTree>
    <p:extLst>
      <p:ext uri="{BB962C8B-B14F-4D97-AF65-F5344CB8AC3E}">
        <p14:creationId xmlns:p14="http://schemas.microsoft.com/office/powerpoint/2010/main" val="1906364138"/>
      </p:ext>
    </p:extLst>
  </p:cSld>
  <p:clrMapOvr>
    <a:masterClrMapping/>
  </p:clrMapOvr>
</p:sld>
</file>

<file path=ppt/theme/theme1.xml><?xml version="1.0" encoding="utf-8"?>
<a:theme xmlns:a="http://schemas.openxmlformats.org/drawingml/2006/main" name="Galleri">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Galleri</Template>
  <TotalTime>915</TotalTime>
  <Words>2057</Words>
  <Application>Microsoft Macintosh PowerPoint</Application>
  <PresentationFormat>Widescreen</PresentationFormat>
  <Paragraphs>618</Paragraphs>
  <Slides>14</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14</vt:i4>
      </vt:variant>
    </vt:vector>
  </HeadingPairs>
  <TitlesOfParts>
    <vt:vector size="18" baseType="lpstr">
      <vt:lpstr>Arial</vt:lpstr>
      <vt:lpstr>Calibri</vt:lpstr>
      <vt:lpstr>Gill Sans MT</vt:lpstr>
      <vt:lpstr>Galleri</vt:lpstr>
      <vt:lpstr>Malolaktisk Gæring af sure grundvine til Mousserende  VinfremstillinG</vt:lpstr>
      <vt:lpstr>Vælg den rette druesort til Mousserende vin – hvad er Kriterierne ?</vt:lpstr>
      <vt:lpstr>Visse GENERELLE Kriterierne for egnede sorter til Mousserende vin !</vt:lpstr>
      <vt:lpstr>Druernes og Ferementeringens Forskellige syrer</vt:lpstr>
      <vt:lpstr>Druemodningens syreprofil Figure 3: Variation in tartaric and malic acid proportions for four cold climate wine grape cultivars and four V. vinifera cultivars at six sampling dates during the berry ripening season in 2012.   </vt:lpstr>
      <vt:lpstr>FERMENteringens SYREprofil</vt:lpstr>
      <vt:lpstr>Gær og Malolaktiske bakterioer skal passe sammen</vt:lpstr>
      <vt:lpstr>Eksempel på Syresammensætningens ROLE før og efter 1. gæring MED DV10 GÆR af grundvinen samt FØR OG EFTER en malolaktisk Seriel behandling MED ANVENDT Adaptation (Pied de Cuvée) OG  VITILACTIC STARTER BL-01 Malolaktiske bakTerier</vt:lpstr>
      <vt:lpstr>Chr-HaNSEN MALOLAKTISKE BAKTERIER</vt:lpstr>
      <vt:lpstr>IOC og Oeno-FRANCE HAR DERES EGNE Malolaktiske kulturer specielt egnet til moudsserende  vine</vt:lpstr>
      <vt:lpstr>Protokol for MLF adaptation  - Pied de Cuvée.</vt:lpstr>
      <vt:lpstr>MALOLAKTISK NÆRING</vt:lpstr>
      <vt:lpstr>PowerPoint-præsentation</vt:lpstr>
      <vt:lpstr>Hvad er sigtemålene for kvalitet I moussereende  vine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Malolaktisk Gæring”  af sure grundvine til Mousserende  VinfremstillinG</dc:title>
  <dc:creator>Henrik Brogren</dc:creator>
  <cp:lastModifiedBy>Henrik Brogren</cp:lastModifiedBy>
  <cp:revision>65</cp:revision>
  <dcterms:created xsi:type="dcterms:W3CDTF">2021-04-29T09:10:46Z</dcterms:created>
  <dcterms:modified xsi:type="dcterms:W3CDTF">2021-11-13T17:50:11Z</dcterms:modified>
</cp:coreProperties>
</file>